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94660"/>
  </p:normalViewPr>
  <p:slideViewPr>
    <p:cSldViewPr snapToGrid="0">
      <p:cViewPr varScale="1">
        <p:scale>
          <a:sx n="72" d="100"/>
          <a:sy n="72" d="100"/>
        </p:scale>
        <p:origin x="4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7882C-5EAD-442D-8BA5-3ED4D38CD9F5}" type="datetimeFigureOut">
              <a:rPr lang="en-US" smtClean="0"/>
              <a:t>5/3/2017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845F83-C2E2-436F-AC54-CF79DB6C4338}" type="slidenum">
              <a:rPr lang="en-US" smtClean="0"/>
              <a:t>‹#›</a:t>
            </a:fld>
            <a:endParaRPr lang="en-US"/>
          </a:p>
        </p:txBody>
      </p:sp>
    </p:spTree>
    <p:extLst>
      <p:ext uri="{BB962C8B-B14F-4D97-AF65-F5344CB8AC3E}">
        <p14:creationId xmlns:p14="http://schemas.microsoft.com/office/powerpoint/2010/main" val="973166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BC4B97-78C0-4C84-BAF8-A587E061F3C0}" type="datetime1">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B12CE98-B562-4F68-98F1-517EE5C6B867}" type="datetime1">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9A9B507-1644-438C-90E0-809A605AEB6C}" type="datetime1">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A66B6FA-199B-471E-8F35-4A9E348E76DF}" type="datetime1">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41557F-5AC7-44A8-BE70-AD849A125BB8}" type="datetime1">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0881F7-5EEA-4279-A269-3202554D1DAE}" type="datetime1">
              <a:rPr lang="en-US" smtClean="0"/>
              <a:t>5/3/2017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BE6196-0FD9-4A83-A894-F16EB1528B1E}" type="datetime1">
              <a:rPr lang="en-US" smtClean="0"/>
              <a:t>5/3/2017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34E844-4274-4806-B1FF-ECC15F82B335}" type="datetime1">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8B7CE-DB94-44AB-A241-669546D4E636}" type="datetime1">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A9CF2A7-E974-4DD4-BAAC-3B4B630CC4FF}" type="datetime1">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73DADB-FAA6-462A-A8DA-DE03D3AD846E}" type="datetime1">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DFC2D7-B5D9-4822-80CC-673C66A89E12}" type="datetime1">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6D8B21-C095-46CB-A8C9-6A063F7938BD}" type="datetime1">
              <a:rPr lang="en-US" smtClean="0"/>
              <a:t>5/3/2017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8FFF2C-4B89-448D-9B7A-4954F3B90BCC}" type="datetime1">
              <a:rPr lang="en-US" smtClean="0"/>
              <a:t>5/3/2017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3E03852-5B5B-4F09-8100-98DAB116D5A0}" type="datetime1">
              <a:rPr lang="en-US" smtClean="0"/>
              <a:t>5/3/2017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F5D0C10-D7AA-44FD-81F7-D5321AADDC7B}" type="datetime1">
              <a:rPr lang="en-US" smtClean="0"/>
              <a:t>5/3/2017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EA8AD6E-C161-44AD-AC41-D8FF2E63FCC3}" type="datetime1">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B429D02-AB74-407F-8D78-C06E7D42982E}" type="datetime1">
              <a:rPr lang="en-US" smtClean="0"/>
              <a:t>5/3/2017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5.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Predicting Tag of Questions &amp; Data Science Job Required Skill Analysis</a:t>
            </a:r>
          </a:p>
        </p:txBody>
      </p:sp>
      <p:sp>
        <p:nvSpPr>
          <p:cNvPr id="3" name="Subtitle 2"/>
          <p:cNvSpPr>
            <a:spLocks noGrp="1"/>
          </p:cNvSpPr>
          <p:nvPr>
            <p:ph type="subTitle" idx="1"/>
          </p:nvPr>
        </p:nvSpPr>
        <p:spPr/>
        <p:txBody>
          <a:bodyPr/>
          <a:lstStyle/>
          <a:p>
            <a:r>
              <a:rPr lang="en-US" dirty="0"/>
              <a:t>Stevens institute of technology, Spring 2017, cs - 513</a:t>
            </a:r>
          </a:p>
        </p:txBody>
      </p:sp>
      <p:sp>
        <p:nvSpPr>
          <p:cNvPr id="4" name="Slide Number Placeholder 3"/>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1850217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Scraping Data</a:t>
            </a:r>
          </a:p>
        </p:txBody>
      </p:sp>
      <p:sp>
        <p:nvSpPr>
          <p:cNvPr id="3" name="Content Placeholder 2"/>
          <p:cNvSpPr>
            <a:spLocks noGrp="1"/>
          </p:cNvSpPr>
          <p:nvPr>
            <p:ph idx="1"/>
          </p:nvPr>
        </p:nvSpPr>
        <p:spPr/>
        <p:txBody>
          <a:bodyPr/>
          <a:lstStyle/>
          <a:p>
            <a:r>
              <a:rPr lang="en-US" dirty="0"/>
              <a:t>The format that we get after scraping:</a:t>
            </a:r>
          </a:p>
          <a:p>
            <a:pPr lvl="2"/>
            <a:r>
              <a:rPr lang="en-US" sz="2800" dirty="0"/>
              <a:t>TAG \t VOTE \t Question</a:t>
            </a:r>
          </a:p>
          <a:p>
            <a:r>
              <a:rPr lang="en-US" dirty="0"/>
              <a:t>Example:</a:t>
            </a:r>
          </a:p>
          <a:p>
            <a:endParaRPr lang="en-US" dirty="0"/>
          </a:p>
          <a:p>
            <a:endParaRPr lang="en-US" dirty="0"/>
          </a:p>
          <a:p>
            <a:r>
              <a:rPr lang="en-US" sz="1600" dirty="0"/>
              <a:t>algorithm	   3	Given the root of a Binary Tree along with two integer values. Assume that both integers are present in the tree. Find the LCA (Least Common Ancestor) of the two nodes with values of the given integers. 2 pass solution is easy. You must solve this in a single pass.</a:t>
            </a: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10</a:t>
            </a:fld>
            <a:endParaRPr lang="en-US" dirty="0"/>
          </a:p>
        </p:txBody>
      </p:sp>
      <p:sp>
        <p:nvSpPr>
          <p:cNvPr id="5" name="Rectangle 4"/>
          <p:cNvSpPr/>
          <p:nvPr/>
        </p:nvSpPr>
        <p:spPr>
          <a:xfrm>
            <a:off x="1510748" y="4373217"/>
            <a:ext cx="967409" cy="278296"/>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2620550" y="4373217"/>
            <a:ext cx="265043" cy="27829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hought Bubble: Cloud 6"/>
          <p:cNvSpPr/>
          <p:nvPr/>
        </p:nvSpPr>
        <p:spPr>
          <a:xfrm>
            <a:off x="1257543" y="3776870"/>
            <a:ext cx="1485657" cy="496512"/>
          </a:xfrm>
          <a:prstGeom prst="cloudCallou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TAG</a:t>
            </a:r>
          </a:p>
        </p:txBody>
      </p:sp>
      <p:sp>
        <p:nvSpPr>
          <p:cNvPr id="10" name="Thought Bubble: Cloud 9"/>
          <p:cNvSpPr/>
          <p:nvPr/>
        </p:nvSpPr>
        <p:spPr>
          <a:xfrm>
            <a:off x="2753072" y="3776870"/>
            <a:ext cx="1249086" cy="496512"/>
          </a:xfrm>
          <a:prstGeom prst="cloudCallou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VOTE</a:t>
            </a:r>
          </a:p>
        </p:txBody>
      </p:sp>
      <p:sp>
        <p:nvSpPr>
          <p:cNvPr id="11" name="Speech Bubble: Oval 10"/>
          <p:cNvSpPr/>
          <p:nvPr/>
        </p:nvSpPr>
        <p:spPr>
          <a:xfrm>
            <a:off x="5658678" y="3776870"/>
            <a:ext cx="2093844" cy="496512"/>
          </a:xfrm>
          <a:prstGeom prst="wedgeEllipseCallout">
            <a:avLst/>
          </a:prstGeom>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Question</a:t>
            </a:r>
          </a:p>
        </p:txBody>
      </p:sp>
    </p:spTree>
    <p:extLst>
      <p:ext uri="{BB962C8B-B14F-4D97-AF65-F5344CB8AC3E}">
        <p14:creationId xmlns:p14="http://schemas.microsoft.com/office/powerpoint/2010/main" val="1907032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Data</a:t>
            </a:r>
          </a:p>
        </p:txBody>
      </p:sp>
      <p:sp>
        <p:nvSpPr>
          <p:cNvPr id="3" name="Content Placeholder 2"/>
          <p:cNvSpPr>
            <a:spLocks noGrp="1"/>
          </p:cNvSpPr>
          <p:nvPr>
            <p:ph idx="1"/>
          </p:nvPr>
        </p:nvSpPr>
        <p:spPr/>
        <p:txBody>
          <a:bodyPr/>
          <a:lstStyle/>
          <a:p>
            <a:r>
              <a:rPr lang="en-US" dirty="0"/>
              <a:t>Removing the questions with negative votes to improve the quality of the dataset.</a:t>
            </a:r>
          </a:p>
          <a:p>
            <a:r>
              <a:rPr lang="en-US" dirty="0"/>
              <a:t>For each question, we use text mining to remove stop words (like is, the, </a:t>
            </a:r>
            <a:r>
              <a:rPr lang="en-US" dirty="0" err="1"/>
              <a:t>etc</a:t>
            </a:r>
            <a:r>
              <a:rPr lang="en-US" dirty="0"/>
              <a:t>) from the question.</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11</a:t>
            </a:fld>
            <a:endParaRPr lang="en-US" dirty="0"/>
          </a:p>
        </p:txBody>
      </p:sp>
      <p:pic>
        <p:nvPicPr>
          <p:cNvPr id="5" name="Shape 285" descr="negative vote.png"/>
          <p:cNvPicPr preferRelativeResize="0"/>
          <p:nvPr/>
        </p:nvPicPr>
        <p:blipFill>
          <a:blip r:embed="rId2">
            <a:alphaModFix/>
          </a:blip>
          <a:stretch>
            <a:fillRect/>
          </a:stretch>
        </p:blipFill>
        <p:spPr>
          <a:xfrm>
            <a:off x="1496309" y="4013320"/>
            <a:ext cx="8338200" cy="1459827"/>
          </a:xfrm>
          <a:prstGeom prst="rect">
            <a:avLst/>
          </a:prstGeom>
          <a:noFill/>
          <a:ln>
            <a:noFill/>
          </a:ln>
        </p:spPr>
      </p:pic>
    </p:spTree>
    <p:extLst>
      <p:ext uri="{BB962C8B-B14F-4D97-AF65-F5344CB8AC3E}">
        <p14:creationId xmlns:p14="http://schemas.microsoft.com/office/powerpoint/2010/main" val="1275533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 Convert Raw Questions to the matrix</a:t>
            </a:r>
          </a:p>
        </p:txBody>
      </p:sp>
      <p:sp>
        <p:nvSpPr>
          <p:cNvPr id="4" name="Slide Number Placeholder 3"/>
          <p:cNvSpPr>
            <a:spLocks noGrp="1"/>
          </p:cNvSpPr>
          <p:nvPr>
            <p:ph type="sldNum" sz="quarter" idx="12"/>
          </p:nvPr>
        </p:nvSpPr>
        <p:spPr/>
        <p:txBody>
          <a:bodyPr/>
          <a:lstStyle/>
          <a:p>
            <a:fld id="{D57F1E4F-1CFF-5643-939E-02111984F565}" type="slidenum">
              <a:rPr lang="en-US" smtClean="0"/>
              <a:t>12</a:t>
            </a:fld>
            <a:endParaRPr lang="en-US" dirty="0"/>
          </a:p>
        </p:txBody>
      </p:sp>
      <p:pic>
        <p:nvPicPr>
          <p:cNvPr id="5" name="Shape 291" descr="mining table.png"/>
          <p:cNvPicPr preferRelativeResize="0">
            <a:picLocks noGrp="1"/>
          </p:cNvPicPr>
          <p:nvPr>
            <p:ph idx="1"/>
          </p:nvPr>
        </p:nvPicPr>
        <p:blipFill>
          <a:blip r:embed="rId2">
            <a:alphaModFix/>
          </a:blip>
          <a:stretch>
            <a:fillRect/>
          </a:stretch>
        </p:blipFill>
        <p:spPr>
          <a:xfrm>
            <a:off x="1325627" y="2670416"/>
            <a:ext cx="8045690" cy="2206383"/>
          </a:xfrm>
          <a:prstGeom prst="rect">
            <a:avLst/>
          </a:prstGeom>
          <a:noFill/>
          <a:ln>
            <a:noFill/>
          </a:ln>
        </p:spPr>
      </p:pic>
    </p:spTree>
    <p:extLst>
      <p:ext uri="{BB962C8B-B14F-4D97-AF65-F5344CB8AC3E}">
        <p14:creationId xmlns:p14="http://schemas.microsoft.com/office/powerpoint/2010/main" val="2011696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words</a:t>
            </a:r>
          </a:p>
        </p:txBody>
      </p:sp>
      <p:sp>
        <p:nvSpPr>
          <p:cNvPr id="3" name="Content Placeholder 2"/>
          <p:cNvSpPr>
            <a:spLocks noGrp="1"/>
          </p:cNvSpPr>
          <p:nvPr>
            <p:ph idx="1"/>
          </p:nvPr>
        </p:nvSpPr>
        <p:spPr/>
        <p:txBody>
          <a:bodyPr/>
          <a:lstStyle/>
          <a:p>
            <a:r>
              <a:rPr lang="en-US" dirty="0"/>
              <a:t>Words are extracted in two ways:</a:t>
            </a:r>
          </a:p>
          <a:p>
            <a:pPr marL="800100" lvl="1" indent="-342900">
              <a:buFont typeface="+mj-lt"/>
              <a:buAutoNum type="arabicPeriod"/>
            </a:pPr>
            <a:r>
              <a:rPr lang="en-US" dirty="0"/>
              <a:t>Question is split by spaces to get individual words.</a:t>
            </a:r>
          </a:p>
          <a:p>
            <a:pPr marL="800100" lvl="1" indent="-342900">
              <a:buFont typeface="+mj-lt"/>
              <a:buAutoNum type="arabicPeriod"/>
            </a:pPr>
            <a:r>
              <a:rPr lang="en-US" dirty="0"/>
              <a:t>A fixed length of 5 characters is used to define a word.</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94532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Models Used</a:t>
            </a:r>
          </a:p>
        </p:txBody>
      </p:sp>
      <p:sp>
        <p:nvSpPr>
          <p:cNvPr id="3" name="Content Placeholder 2"/>
          <p:cNvSpPr>
            <a:spLocks noGrp="1"/>
          </p:cNvSpPr>
          <p:nvPr>
            <p:ph idx="1"/>
          </p:nvPr>
        </p:nvSpPr>
        <p:spPr/>
        <p:txBody>
          <a:bodyPr/>
          <a:lstStyle/>
          <a:p>
            <a:pPr marL="457200" indent="-457200">
              <a:buFont typeface="+mj-lt"/>
              <a:buAutoNum type="arabicPeriod"/>
            </a:pPr>
            <a:r>
              <a:rPr lang="en-US" dirty="0"/>
              <a:t>KNN</a:t>
            </a:r>
          </a:p>
          <a:p>
            <a:pPr marL="457200" indent="-457200">
              <a:buFont typeface="+mj-lt"/>
              <a:buAutoNum type="arabicPeriod"/>
            </a:pPr>
            <a:r>
              <a:rPr lang="en-US" dirty="0"/>
              <a:t>Decision Tree </a:t>
            </a:r>
          </a:p>
          <a:p>
            <a:pPr marL="457200" indent="-457200">
              <a:buFont typeface="+mj-lt"/>
              <a:buAutoNum type="arabicPeriod"/>
            </a:pPr>
            <a:r>
              <a:rPr lang="en-US" dirty="0"/>
              <a:t>Logistic Regression</a:t>
            </a:r>
          </a:p>
          <a:p>
            <a:pPr marL="457200" indent="-457200">
              <a:buFont typeface="+mj-lt"/>
              <a:buAutoNum type="arabicPeriod"/>
            </a:pPr>
            <a:r>
              <a:rPr lang="en-US" dirty="0"/>
              <a:t>Random Forest </a:t>
            </a:r>
          </a:p>
          <a:p>
            <a:pPr marL="457200" indent="-457200">
              <a:buFont typeface="+mj-lt"/>
              <a:buAutoNum type="arabicPeriod"/>
            </a:pPr>
            <a:r>
              <a:rPr lang="en-US" dirty="0"/>
              <a:t>Naive Bayesian</a:t>
            </a:r>
          </a:p>
          <a:p>
            <a:pPr marL="457200" indent="-457200">
              <a:buFont typeface="+mj-lt"/>
              <a:buAutoNum type="arabicPeriod"/>
            </a:pPr>
            <a:r>
              <a:rPr lang="en-US" dirty="0"/>
              <a:t>ANN</a:t>
            </a:r>
          </a:p>
        </p:txBody>
      </p:sp>
      <p:sp>
        <p:nvSpPr>
          <p:cNvPr id="4" name="Slide Number Placeholder 3"/>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898281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Content Placeholder 2"/>
          <p:cNvSpPr>
            <a:spLocks noGrp="1"/>
          </p:cNvSpPr>
          <p:nvPr>
            <p:ph idx="1"/>
          </p:nvPr>
        </p:nvSpPr>
        <p:spPr/>
        <p:txBody>
          <a:bodyPr/>
          <a:lstStyle/>
          <a:p>
            <a:r>
              <a:rPr lang="en-US" dirty="0"/>
              <a:t>Supervised method - Where a target variable is specified – The algorithm “learns” from the examples by determining which values of the predictor variables are associated with different values of the target variable.</a:t>
            </a:r>
          </a:p>
          <a:p>
            <a:r>
              <a:rPr lang="en-US" dirty="0"/>
              <a:t>K-nearest neighbors is a simple algorithm that stores all variable cases and classifies new cases based on a similarity measure.</a:t>
            </a:r>
          </a:p>
          <a:p>
            <a:r>
              <a:rPr lang="en-US" dirty="0"/>
              <a:t>It has been used </a:t>
            </a:r>
            <a:r>
              <a:rPr lang="en-US" dirty="0" err="1"/>
              <a:t>stastically</a:t>
            </a:r>
            <a:r>
              <a:rPr lang="en-US" dirty="0"/>
              <a:t> estimation.</a:t>
            </a:r>
          </a:p>
        </p:txBody>
      </p:sp>
      <p:sp>
        <p:nvSpPr>
          <p:cNvPr id="4" name="Slide Number Placeholder 3"/>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586291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Parameters </a:t>
            </a:r>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pic>
        <p:nvPicPr>
          <p:cNvPr id="5" name="Shape 322"/>
          <p:cNvPicPr preferRelativeResize="0">
            <a:picLocks noGrp="1"/>
          </p:cNvPicPr>
          <p:nvPr>
            <p:ph idx="1"/>
          </p:nvPr>
        </p:nvPicPr>
        <p:blipFill>
          <a:blip r:embed="rId2">
            <a:alphaModFix/>
          </a:blip>
          <a:stretch>
            <a:fillRect/>
          </a:stretch>
        </p:blipFill>
        <p:spPr>
          <a:xfrm>
            <a:off x="794365" y="2493583"/>
            <a:ext cx="9558175" cy="2489234"/>
          </a:xfrm>
          <a:prstGeom prst="rect">
            <a:avLst/>
          </a:prstGeom>
          <a:noFill/>
          <a:ln>
            <a:noFill/>
          </a:ln>
        </p:spPr>
      </p:pic>
    </p:spTree>
    <p:extLst>
      <p:ext uri="{BB962C8B-B14F-4D97-AF65-F5344CB8AC3E}">
        <p14:creationId xmlns:p14="http://schemas.microsoft.com/office/powerpoint/2010/main" val="2969322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Content Placeholder 2"/>
          <p:cNvSpPr>
            <a:spLocks noGrp="1"/>
          </p:cNvSpPr>
          <p:nvPr>
            <p:ph idx="1"/>
          </p:nvPr>
        </p:nvSpPr>
        <p:spPr>
          <a:xfrm>
            <a:off x="1103312" y="2052918"/>
            <a:ext cx="8946541" cy="4195481"/>
          </a:xfrm>
        </p:spPr>
        <p:txBody>
          <a:bodyPr>
            <a:normAutofit fontScale="77500" lnSpcReduction="20000"/>
          </a:bodyPr>
          <a:lstStyle/>
          <a:p>
            <a:r>
              <a:rPr lang="en-US" dirty="0"/>
              <a:t>{'</a:t>
            </a:r>
            <a:r>
              <a:rPr lang="en-US" dirty="0" err="1"/>
              <a:t>n_neighbors</a:t>
            </a:r>
            <a:r>
              <a:rPr lang="en-US" dirty="0"/>
              <a:t>': 1, 'weights': 'uniform'} 0.7670329670329671</a:t>
            </a:r>
          </a:p>
          <a:p>
            <a:r>
              <a:rPr lang="en-US" dirty="0"/>
              <a:t>{'</a:t>
            </a:r>
            <a:r>
              <a:rPr lang="en-US" dirty="0" err="1"/>
              <a:t>n_neighbors</a:t>
            </a:r>
            <a:r>
              <a:rPr lang="en-US" dirty="0"/>
              <a:t>': 1, 'weights': 'distance'} 0.7670329670329671</a:t>
            </a:r>
          </a:p>
          <a:p>
            <a:r>
              <a:rPr lang="en-US" dirty="0"/>
              <a:t>{'</a:t>
            </a:r>
            <a:r>
              <a:rPr lang="en-US" dirty="0" err="1"/>
              <a:t>n_neighbors</a:t>
            </a:r>
            <a:r>
              <a:rPr lang="en-US" dirty="0"/>
              <a:t>': 3, 'weights': 'uniform'} 0.7772893772893773</a:t>
            </a:r>
          </a:p>
          <a:p>
            <a:r>
              <a:rPr lang="en-US" dirty="0"/>
              <a:t>{'</a:t>
            </a:r>
            <a:r>
              <a:rPr lang="en-US" dirty="0" err="1"/>
              <a:t>n_neighbors</a:t>
            </a:r>
            <a:r>
              <a:rPr lang="en-US" dirty="0"/>
              <a:t>': 3, 'weights': 'distance'} 0.7714285714285715</a:t>
            </a:r>
          </a:p>
          <a:p>
            <a:r>
              <a:rPr lang="en-US" dirty="0"/>
              <a:t>{'</a:t>
            </a:r>
            <a:r>
              <a:rPr lang="en-US" dirty="0" err="1"/>
              <a:t>n_neighbors</a:t>
            </a:r>
            <a:r>
              <a:rPr lang="en-US" dirty="0"/>
              <a:t>': 5, 'weights': 'uniform'} 0.8131868131868132</a:t>
            </a:r>
          </a:p>
          <a:p>
            <a:r>
              <a:rPr lang="en-US" dirty="0"/>
              <a:t>{'</a:t>
            </a:r>
            <a:r>
              <a:rPr lang="en-US" dirty="0" err="1"/>
              <a:t>n_neighbors</a:t>
            </a:r>
            <a:r>
              <a:rPr lang="en-US" dirty="0"/>
              <a:t>': 5, 'weights': 'distance'} 0.8043956043956044</a:t>
            </a:r>
          </a:p>
          <a:p>
            <a:r>
              <a:rPr lang="en-US" dirty="0"/>
              <a:t>{'</a:t>
            </a:r>
            <a:r>
              <a:rPr lang="en-US" dirty="0" err="1"/>
              <a:t>n_neighbors</a:t>
            </a:r>
            <a:r>
              <a:rPr lang="en-US" dirty="0"/>
              <a:t>': 7, 'weights': 'uniform'} 0.8278388278388278</a:t>
            </a:r>
          </a:p>
          <a:p>
            <a:r>
              <a:rPr lang="en-US" dirty="0"/>
              <a:t>{'</a:t>
            </a:r>
            <a:r>
              <a:rPr lang="en-US" dirty="0" err="1"/>
              <a:t>n_neighbors</a:t>
            </a:r>
            <a:r>
              <a:rPr lang="en-US" dirty="0"/>
              <a:t>': 7, 'weights': 'distance'} 0.819047619047619</a:t>
            </a:r>
          </a:p>
          <a:p>
            <a:r>
              <a:rPr lang="en-US" dirty="0"/>
              <a:t>{'</a:t>
            </a:r>
            <a:r>
              <a:rPr lang="en-US" dirty="0" err="1"/>
              <a:t>n_neighbors</a:t>
            </a:r>
            <a:r>
              <a:rPr lang="en-US" dirty="0"/>
              <a:t>': 9, 'weights': 'uniform'} 0.8263736263736263</a:t>
            </a:r>
          </a:p>
          <a:p>
            <a:r>
              <a:rPr lang="en-US" dirty="0"/>
              <a:t>{'</a:t>
            </a:r>
            <a:r>
              <a:rPr lang="en-US" dirty="0" err="1"/>
              <a:t>n_neighbors</a:t>
            </a:r>
            <a:r>
              <a:rPr lang="en-US" dirty="0"/>
              <a:t>': 11, 'weights': 'uniform'} 0.8293040293040294</a:t>
            </a:r>
          </a:p>
          <a:p>
            <a:r>
              <a:rPr lang="en-US" dirty="0"/>
              <a:t>{'</a:t>
            </a:r>
            <a:r>
              <a:rPr lang="en-US" dirty="0" err="1"/>
              <a:t>n_neighbors</a:t>
            </a:r>
            <a:r>
              <a:rPr lang="en-US" dirty="0"/>
              <a:t>': 13, 'weights': 'distance'} 0.8197802197802198</a:t>
            </a:r>
          </a:p>
          <a:p>
            <a:r>
              <a:rPr lang="en-US" dirty="0"/>
              <a:t>{'</a:t>
            </a:r>
            <a:r>
              <a:rPr lang="en-US" dirty="0" err="1"/>
              <a:t>n_neighbors</a:t>
            </a:r>
            <a:r>
              <a:rPr lang="en-US" dirty="0"/>
              <a:t>': 15, 'weights': 'uniform'} 0.8336996336996337</a:t>
            </a:r>
          </a:p>
          <a:p>
            <a:r>
              <a:rPr lang="en-US" dirty="0"/>
              <a:t>{'</a:t>
            </a:r>
            <a:r>
              <a:rPr lang="en-US" dirty="0" err="1"/>
              <a:t>n_neighbors</a:t>
            </a:r>
            <a:r>
              <a:rPr lang="en-US" dirty="0"/>
              <a:t>': 17, 'weights': 'distance'} 0.8219780219780219</a:t>
            </a:r>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17</a:t>
            </a:fld>
            <a:endParaRPr lang="en-US" dirty="0"/>
          </a:p>
        </p:txBody>
      </p:sp>
      <p:sp>
        <p:nvSpPr>
          <p:cNvPr id="6" name="Right Brace 5"/>
          <p:cNvSpPr/>
          <p:nvPr/>
        </p:nvSpPr>
        <p:spPr>
          <a:xfrm>
            <a:off x="7288696" y="2052918"/>
            <a:ext cx="1351721" cy="4195481"/>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7" name="Rectangle: Rounded Corners 6"/>
          <p:cNvSpPr/>
          <p:nvPr/>
        </p:nvSpPr>
        <p:spPr>
          <a:xfrm>
            <a:off x="8888175" y="3541058"/>
            <a:ext cx="2928730" cy="12192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Accuracy: </a:t>
            </a:r>
            <a:r>
              <a:rPr lang="en-US" b="1" dirty="0"/>
              <a:t>0.8336996336996337</a:t>
            </a:r>
          </a:p>
        </p:txBody>
      </p:sp>
    </p:spTree>
    <p:extLst>
      <p:ext uri="{BB962C8B-B14F-4D97-AF65-F5344CB8AC3E}">
        <p14:creationId xmlns:p14="http://schemas.microsoft.com/office/powerpoint/2010/main" val="131246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a:t>
            </a:r>
          </a:p>
        </p:txBody>
      </p:sp>
      <p:pic>
        <p:nvPicPr>
          <p:cNvPr id="6" name="Content Placeholder 5"/>
          <p:cNvPicPr>
            <a:picLocks noGrp="1" noChangeAspect="1"/>
          </p:cNvPicPr>
          <p:nvPr>
            <p:ph idx="1"/>
          </p:nvPr>
        </p:nvPicPr>
        <p:blipFill>
          <a:blip r:embed="rId2"/>
          <a:stretch>
            <a:fillRect/>
          </a:stretch>
        </p:blipFill>
        <p:spPr>
          <a:xfrm>
            <a:off x="1109205" y="1853248"/>
            <a:ext cx="8763665" cy="4726021"/>
          </a:xfrm>
        </p:spPr>
      </p:pic>
      <p:sp>
        <p:nvSpPr>
          <p:cNvPr id="4" name="Slide Number Placeholder 3"/>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195294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a:t>
            </a:r>
          </a:p>
        </p:txBody>
      </p:sp>
      <p:sp>
        <p:nvSpPr>
          <p:cNvPr id="4" name="Slide Number Placeholder 3"/>
          <p:cNvSpPr>
            <a:spLocks noGrp="1"/>
          </p:cNvSpPr>
          <p:nvPr>
            <p:ph type="sldNum" sz="quarter" idx="12"/>
          </p:nvPr>
        </p:nvSpPr>
        <p:spPr/>
        <p:txBody>
          <a:bodyPr/>
          <a:lstStyle/>
          <a:p>
            <a:fld id="{D57F1E4F-1CFF-5643-939E-02111984F565}" type="slidenum">
              <a:rPr lang="en-US" smtClean="0"/>
              <a:t>19</a:t>
            </a:fld>
            <a:endParaRPr lang="en-US" dirty="0"/>
          </a:p>
        </p:txBody>
      </p:sp>
      <p:pic>
        <p:nvPicPr>
          <p:cNvPr id="8" name="Shape 336"/>
          <p:cNvPicPr preferRelativeResize="0">
            <a:picLocks noGrp="1"/>
          </p:cNvPicPr>
          <p:nvPr>
            <p:ph idx="1"/>
          </p:nvPr>
        </p:nvPicPr>
        <p:blipFill rotWithShape="1">
          <a:blip r:embed="rId2">
            <a:alphaModFix/>
          </a:blip>
          <a:srcRect t="4141" b="5527"/>
          <a:stretch/>
        </p:blipFill>
        <p:spPr>
          <a:xfrm>
            <a:off x="1110833" y="1853248"/>
            <a:ext cx="8849782" cy="4494543"/>
          </a:xfrm>
          <a:prstGeom prst="rect">
            <a:avLst/>
          </a:prstGeom>
          <a:noFill/>
          <a:ln>
            <a:noFill/>
          </a:ln>
        </p:spPr>
      </p:pic>
    </p:spTree>
    <p:extLst>
      <p:ext uri="{BB962C8B-B14F-4D97-AF65-F5344CB8AC3E}">
        <p14:creationId xmlns:p14="http://schemas.microsoft.com/office/powerpoint/2010/main" val="119230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By:</a:t>
            </a:r>
          </a:p>
        </p:txBody>
      </p:sp>
      <p:sp>
        <p:nvSpPr>
          <p:cNvPr id="24" name="Text Placeholder 23"/>
          <p:cNvSpPr>
            <a:spLocks noGrp="1"/>
          </p:cNvSpPr>
          <p:nvPr>
            <p:ph type="body" idx="1"/>
          </p:nvPr>
        </p:nvSpPr>
        <p:spPr>
          <a:xfrm>
            <a:off x="652463" y="4827208"/>
            <a:ext cx="2940050" cy="576262"/>
          </a:xfrm>
        </p:spPr>
        <p:txBody>
          <a:bodyPr/>
          <a:lstStyle/>
          <a:p>
            <a:pPr algn="ctr"/>
            <a:r>
              <a:rPr lang="en-US" dirty="0" err="1"/>
              <a:t>Priya</a:t>
            </a:r>
            <a:r>
              <a:rPr lang="en-US" dirty="0"/>
              <a:t> </a:t>
            </a:r>
            <a:r>
              <a:rPr lang="en-US" dirty="0" err="1"/>
              <a:t>Parmar</a:t>
            </a:r>
            <a:endParaRPr lang="en-US" dirty="0"/>
          </a:p>
        </p:txBody>
      </p:sp>
      <p:pic>
        <p:nvPicPr>
          <p:cNvPr id="38" name="Picture Placeholder 37"/>
          <p:cNvPicPr>
            <a:picLocks noGrp="1" noChangeAspect="1"/>
          </p:cNvPicPr>
          <p:nvPr>
            <p:ph type="pic" idx="15"/>
          </p:nvPr>
        </p:nvPicPr>
        <p:blipFill>
          <a:blip r:embed="rId2"/>
          <a:srcRect t="9152" b="9152"/>
          <a:stretch>
            <a:fillRect/>
          </a:stretch>
        </p:blipFill>
        <p:spPr>
          <a:xfrm>
            <a:off x="652463" y="2209800"/>
            <a:ext cx="2940050" cy="2401888"/>
          </a:xfrm>
        </p:spPr>
      </p:pic>
      <p:sp>
        <p:nvSpPr>
          <p:cNvPr id="28" name="Text Placeholder 27"/>
          <p:cNvSpPr>
            <a:spLocks noGrp="1"/>
          </p:cNvSpPr>
          <p:nvPr>
            <p:ph type="body" sz="half" idx="18"/>
          </p:nvPr>
        </p:nvSpPr>
        <p:spPr>
          <a:xfrm>
            <a:off x="652463" y="5403470"/>
            <a:ext cx="2940050" cy="659189"/>
          </a:xfrm>
        </p:spPr>
        <p:txBody>
          <a:bodyPr/>
          <a:lstStyle/>
          <a:p>
            <a:pPr algn="ctr"/>
            <a:r>
              <a:rPr lang="en-US" dirty="0"/>
              <a:t>10412380</a:t>
            </a:r>
          </a:p>
        </p:txBody>
      </p:sp>
      <p:sp>
        <p:nvSpPr>
          <p:cNvPr id="25" name="Text Placeholder 24"/>
          <p:cNvSpPr>
            <a:spLocks noGrp="1"/>
          </p:cNvSpPr>
          <p:nvPr>
            <p:ph type="body" sz="quarter" idx="3"/>
          </p:nvPr>
        </p:nvSpPr>
        <p:spPr>
          <a:xfrm>
            <a:off x="3890727" y="4827208"/>
            <a:ext cx="2930525" cy="576262"/>
          </a:xfrm>
        </p:spPr>
        <p:txBody>
          <a:bodyPr/>
          <a:lstStyle/>
          <a:p>
            <a:pPr algn="ctr"/>
            <a:r>
              <a:rPr lang="en-US" dirty="0" err="1"/>
              <a:t>Ruchika</a:t>
            </a:r>
            <a:r>
              <a:rPr lang="en-US" dirty="0"/>
              <a:t> </a:t>
            </a:r>
            <a:r>
              <a:rPr lang="en-US" dirty="0" err="1"/>
              <a:t>Sutariya</a:t>
            </a:r>
            <a:endParaRPr lang="en-US" dirty="0"/>
          </a:p>
        </p:txBody>
      </p:sp>
      <p:pic>
        <p:nvPicPr>
          <p:cNvPr id="40" name="Picture Placeholder 39"/>
          <p:cNvPicPr>
            <a:picLocks noGrp="1" noChangeAspect="1"/>
          </p:cNvPicPr>
          <p:nvPr>
            <p:ph type="pic" idx="21"/>
          </p:nvPr>
        </p:nvPicPr>
        <p:blipFill>
          <a:blip r:embed="rId3"/>
          <a:srcRect t="5838" b="5838"/>
          <a:stretch>
            <a:fillRect/>
          </a:stretch>
        </p:blipFill>
        <p:spPr>
          <a:xfrm>
            <a:off x="3889375" y="2209800"/>
            <a:ext cx="2930525" cy="2401888"/>
          </a:xfrm>
        </p:spPr>
      </p:pic>
      <p:sp>
        <p:nvSpPr>
          <p:cNvPr id="29" name="Text Placeholder 28"/>
          <p:cNvSpPr>
            <a:spLocks noGrp="1"/>
          </p:cNvSpPr>
          <p:nvPr>
            <p:ph type="body" sz="half" idx="19"/>
          </p:nvPr>
        </p:nvSpPr>
        <p:spPr>
          <a:xfrm>
            <a:off x="3889374" y="5403469"/>
            <a:ext cx="2934406" cy="659189"/>
          </a:xfrm>
        </p:spPr>
        <p:txBody>
          <a:bodyPr/>
          <a:lstStyle/>
          <a:p>
            <a:pPr algn="ctr"/>
            <a:r>
              <a:rPr lang="en-US" dirty="0"/>
              <a:t>10418975</a:t>
            </a:r>
          </a:p>
        </p:txBody>
      </p:sp>
      <p:sp>
        <p:nvSpPr>
          <p:cNvPr id="26" name="Text Placeholder 25"/>
          <p:cNvSpPr>
            <a:spLocks noGrp="1"/>
          </p:cNvSpPr>
          <p:nvPr>
            <p:ph type="body" sz="quarter" idx="13"/>
          </p:nvPr>
        </p:nvSpPr>
        <p:spPr>
          <a:xfrm>
            <a:off x="7119591" y="4827210"/>
            <a:ext cx="2932113" cy="576262"/>
          </a:xfrm>
        </p:spPr>
        <p:txBody>
          <a:bodyPr/>
          <a:lstStyle/>
          <a:p>
            <a:pPr algn="ctr"/>
            <a:r>
              <a:rPr lang="en-US" dirty="0"/>
              <a:t>Harsh Kevadia</a:t>
            </a:r>
          </a:p>
        </p:txBody>
      </p:sp>
      <p:sp>
        <p:nvSpPr>
          <p:cNvPr id="30" name="Text Placeholder 29"/>
          <p:cNvSpPr>
            <a:spLocks noGrp="1"/>
          </p:cNvSpPr>
          <p:nvPr>
            <p:ph type="body" sz="half" idx="20"/>
          </p:nvPr>
        </p:nvSpPr>
        <p:spPr>
          <a:xfrm>
            <a:off x="7119466" y="5403469"/>
            <a:ext cx="2935997" cy="659189"/>
          </a:xfrm>
        </p:spPr>
        <p:txBody>
          <a:bodyPr/>
          <a:lstStyle/>
          <a:p>
            <a:pPr algn="ctr"/>
            <a:r>
              <a:rPr lang="en-US" dirty="0"/>
              <a:t>10420312</a:t>
            </a:r>
          </a:p>
        </p:txBody>
      </p:sp>
      <p:sp>
        <p:nvSpPr>
          <p:cNvPr id="4" name="Slide Number Placeholder 3"/>
          <p:cNvSpPr>
            <a:spLocks noGrp="1"/>
          </p:cNvSpPr>
          <p:nvPr>
            <p:ph type="sldNum" sz="quarter" idx="12"/>
          </p:nvPr>
        </p:nvSpPr>
        <p:spPr/>
        <p:txBody>
          <a:bodyPr/>
          <a:lstStyle/>
          <a:p>
            <a:fld id="{D57F1E4F-1CFF-5643-939E-02111984F565}" type="slidenum">
              <a:rPr lang="en-US" smtClean="0"/>
              <a:t>2</a:t>
            </a:fld>
            <a:endParaRPr lang="en-US" dirty="0"/>
          </a:p>
        </p:txBody>
      </p:sp>
      <p:pic>
        <p:nvPicPr>
          <p:cNvPr id="47" name="Picture Placeholder 21"/>
          <p:cNvPicPr>
            <a:picLocks noGrp="1" noChangeAspect="1"/>
          </p:cNvPicPr>
          <p:nvPr>
            <p:ph type="pic" idx="22"/>
          </p:nvPr>
        </p:nvPicPr>
        <p:blipFill>
          <a:blip r:embed="rId4">
            <a:extLst>
              <a:ext uri="{28A0092B-C50C-407E-A947-70E740481C1C}">
                <a14:useLocalDpi xmlns:a14="http://schemas.microsoft.com/office/drawing/2010/main" val="0"/>
              </a:ext>
            </a:extLst>
          </a:blip>
          <a:srcRect t="2595" b="2595"/>
          <a:stretch>
            <a:fillRect/>
          </a:stretch>
        </p:blipFill>
        <p:spPr>
          <a:xfrm>
            <a:off x="7124700" y="2209800"/>
            <a:ext cx="2932113" cy="2401888"/>
          </a:xfrm>
        </p:spPr>
      </p:pic>
    </p:spTree>
    <p:extLst>
      <p:ext uri="{BB962C8B-B14F-4D97-AF65-F5344CB8AC3E}">
        <p14:creationId xmlns:p14="http://schemas.microsoft.com/office/powerpoint/2010/main" val="414200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DT Parameters</a:t>
            </a:r>
          </a:p>
        </p:txBody>
      </p:sp>
      <p:sp>
        <p:nvSpPr>
          <p:cNvPr id="4" name="Slide Number Placeholder 3"/>
          <p:cNvSpPr>
            <a:spLocks noGrp="1"/>
          </p:cNvSpPr>
          <p:nvPr>
            <p:ph type="sldNum" sz="quarter" idx="12"/>
          </p:nvPr>
        </p:nvSpPr>
        <p:spPr/>
        <p:txBody>
          <a:bodyPr/>
          <a:lstStyle/>
          <a:p>
            <a:fld id="{D57F1E4F-1CFF-5643-939E-02111984F565}" type="slidenum">
              <a:rPr lang="en-US" smtClean="0"/>
              <a:t>20</a:t>
            </a:fld>
            <a:endParaRPr lang="en-US" dirty="0"/>
          </a:p>
        </p:txBody>
      </p:sp>
      <p:pic>
        <p:nvPicPr>
          <p:cNvPr id="5" name="Shape 342"/>
          <p:cNvPicPr preferRelativeResize="0">
            <a:picLocks noGrp="1"/>
          </p:cNvPicPr>
          <p:nvPr>
            <p:ph idx="1"/>
          </p:nvPr>
        </p:nvPicPr>
        <p:blipFill>
          <a:blip r:embed="rId2">
            <a:alphaModFix/>
          </a:blip>
          <a:stretch>
            <a:fillRect/>
          </a:stretch>
        </p:blipFill>
        <p:spPr>
          <a:xfrm>
            <a:off x="974293" y="2089805"/>
            <a:ext cx="9378247" cy="3476107"/>
          </a:xfrm>
          <a:prstGeom prst="rect">
            <a:avLst/>
          </a:prstGeom>
          <a:noFill/>
          <a:ln>
            <a:noFill/>
          </a:ln>
        </p:spPr>
      </p:pic>
    </p:spTree>
    <p:extLst>
      <p:ext uri="{BB962C8B-B14F-4D97-AF65-F5344CB8AC3E}">
        <p14:creationId xmlns:p14="http://schemas.microsoft.com/office/powerpoint/2010/main" val="187654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Content Placeholder 2"/>
          <p:cNvSpPr>
            <a:spLocks noGrp="1"/>
          </p:cNvSpPr>
          <p:nvPr>
            <p:ph idx="1"/>
          </p:nvPr>
        </p:nvSpPr>
        <p:spPr/>
        <p:txBody>
          <a:bodyPr>
            <a:normAutofit fontScale="85000" lnSpcReduction="20000"/>
          </a:bodyPr>
          <a:lstStyle/>
          <a:p>
            <a:r>
              <a:rPr lang="en-US" dirty="0"/>
              <a:t>{'criterion': '</a:t>
            </a:r>
            <a:r>
              <a:rPr lang="en-US" dirty="0" err="1"/>
              <a:t>gini</a:t>
            </a:r>
            <a:r>
              <a:rPr lang="en-US" dirty="0"/>
              <a:t>', '</a:t>
            </a:r>
            <a:r>
              <a:rPr lang="en-US" dirty="0" err="1"/>
              <a:t>max_depth</a:t>
            </a:r>
            <a:r>
              <a:rPr lang="en-US" dirty="0"/>
              <a:t>': 3} 0.8586080586080586</a:t>
            </a:r>
          </a:p>
          <a:p>
            <a:r>
              <a:rPr lang="en-US" dirty="0"/>
              <a:t>{'criterion': '</a:t>
            </a:r>
            <a:r>
              <a:rPr lang="en-US" dirty="0" err="1"/>
              <a:t>gini</a:t>
            </a:r>
            <a:r>
              <a:rPr lang="en-US" dirty="0"/>
              <a:t>', '</a:t>
            </a:r>
            <a:r>
              <a:rPr lang="en-US" dirty="0" err="1"/>
              <a:t>max_depth</a:t>
            </a:r>
            <a:r>
              <a:rPr lang="en-US" dirty="0"/>
              <a:t>': 4} 0.8622710622710623</a:t>
            </a:r>
          </a:p>
          <a:p>
            <a:r>
              <a:rPr lang="en-US" dirty="0"/>
              <a:t>{'criterion': '</a:t>
            </a:r>
            <a:r>
              <a:rPr lang="en-US" dirty="0" err="1"/>
              <a:t>gini</a:t>
            </a:r>
            <a:r>
              <a:rPr lang="en-US" dirty="0"/>
              <a:t>', '</a:t>
            </a:r>
            <a:r>
              <a:rPr lang="en-US" dirty="0" err="1"/>
              <a:t>max_depth</a:t>
            </a:r>
            <a:r>
              <a:rPr lang="en-US" dirty="0"/>
              <a:t>': 5} 0.8666666666666667</a:t>
            </a:r>
          </a:p>
          <a:p>
            <a:r>
              <a:rPr lang="en-US" dirty="0"/>
              <a:t>{'criterion': '</a:t>
            </a:r>
            <a:r>
              <a:rPr lang="en-US" dirty="0" err="1"/>
              <a:t>gini</a:t>
            </a:r>
            <a:r>
              <a:rPr lang="en-US" dirty="0"/>
              <a:t>', '</a:t>
            </a:r>
            <a:r>
              <a:rPr lang="en-US" dirty="0" err="1"/>
              <a:t>max_depth</a:t>
            </a:r>
            <a:r>
              <a:rPr lang="en-US" dirty="0"/>
              <a:t>': 6} 0.8593406593406593</a:t>
            </a:r>
          </a:p>
          <a:p>
            <a:r>
              <a:rPr lang="en-US" dirty="0"/>
              <a:t>{'criterion': '</a:t>
            </a:r>
            <a:r>
              <a:rPr lang="en-US" dirty="0" err="1"/>
              <a:t>gini</a:t>
            </a:r>
            <a:r>
              <a:rPr lang="en-US" dirty="0"/>
              <a:t>', '</a:t>
            </a:r>
            <a:r>
              <a:rPr lang="en-US" dirty="0" err="1"/>
              <a:t>max_depth</a:t>
            </a:r>
            <a:r>
              <a:rPr lang="en-US" dirty="0"/>
              <a:t>': 7} 0.8578754578754578</a:t>
            </a:r>
          </a:p>
          <a:p>
            <a:r>
              <a:rPr lang="en-US" dirty="0"/>
              <a:t>{'criterion': '</a:t>
            </a:r>
            <a:r>
              <a:rPr lang="en-US" dirty="0" err="1"/>
              <a:t>gini</a:t>
            </a:r>
            <a:r>
              <a:rPr lang="en-US" dirty="0"/>
              <a:t>', '</a:t>
            </a:r>
            <a:r>
              <a:rPr lang="en-US" dirty="0" err="1"/>
              <a:t>max_depth</a:t>
            </a:r>
            <a:r>
              <a:rPr lang="en-US" dirty="0"/>
              <a:t>': 8} 0.8556776556776556</a:t>
            </a:r>
          </a:p>
          <a:p>
            <a:r>
              <a:rPr lang="en-US" dirty="0"/>
              <a:t>{'criterion': 'entropy', '</a:t>
            </a:r>
            <a:r>
              <a:rPr lang="en-US" dirty="0" err="1"/>
              <a:t>max_depth</a:t>
            </a:r>
            <a:r>
              <a:rPr lang="en-US" dirty="0"/>
              <a:t>': 3} 0.8549450549450549</a:t>
            </a:r>
          </a:p>
          <a:p>
            <a:r>
              <a:rPr lang="en-US" dirty="0"/>
              <a:t>{'criterion': 'entropy', '</a:t>
            </a:r>
            <a:r>
              <a:rPr lang="en-US" dirty="0" err="1"/>
              <a:t>max_depth</a:t>
            </a:r>
            <a:r>
              <a:rPr lang="en-US" dirty="0"/>
              <a:t>': 4} 0.863003663003663</a:t>
            </a:r>
          </a:p>
          <a:p>
            <a:r>
              <a:rPr lang="en-US" dirty="0"/>
              <a:t>{'criterion': 'entropy', '</a:t>
            </a:r>
            <a:r>
              <a:rPr lang="en-US" dirty="0" err="1"/>
              <a:t>max_depth</a:t>
            </a:r>
            <a:r>
              <a:rPr lang="en-US" dirty="0"/>
              <a:t>': 5} 0.8695970695970696</a:t>
            </a:r>
          </a:p>
          <a:p>
            <a:r>
              <a:rPr lang="en-US" dirty="0"/>
              <a:t>{'criterion': 'entropy', '</a:t>
            </a:r>
            <a:r>
              <a:rPr lang="en-US" dirty="0" err="1"/>
              <a:t>max_depth</a:t>
            </a:r>
            <a:r>
              <a:rPr lang="en-US" dirty="0"/>
              <a:t>': 6} 0.8681318681318682</a:t>
            </a:r>
          </a:p>
          <a:p>
            <a:r>
              <a:rPr lang="en-US" dirty="0"/>
              <a:t>{'criterion': 'entropy', '</a:t>
            </a:r>
            <a:r>
              <a:rPr lang="en-US" dirty="0" err="1"/>
              <a:t>max_depth</a:t>
            </a:r>
            <a:r>
              <a:rPr lang="en-US" dirty="0"/>
              <a:t>': 7} 0.8652014652014652</a:t>
            </a:r>
          </a:p>
          <a:p>
            <a:r>
              <a:rPr lang="en-US" dirty="0"/>
              <a:t>{'criterion': 'entropy', '</a:t>
            </a:r>
            <a:r>
              <a:rPr lang="en-US" dirty="0" err="1"/>
              <a:t>max_depth</a:t>
            </a:r>
            <a:r>
              <a:rPr lang="en-US" dirty="0"/>
              <a:t>': 8} 0.8593406593406593</a:t>
            </a:r>
          </a:p>
        </p:txBody>
      </p:sp>
      <p:sp>
        <p:nvSpPr>
          <p:cNvPr id="4" name="Slide Number Placeholder 3"/>
          <p:cNvSpPr>
            <a:spLocks noGrp="1"/>
          </p:cNvSpPr>
          <p:nvPr>
            <p:ph type="sldNum" sz="quarter" idx="12"/>
          </p:nvPr>
        </p:nvSpPr>
        <p:spPr/>
        <p:txBody>
          <a:bodyPr/>
          <a:lstStyle/>
          <a:p>
            <a:fld id="{D57F1E4F-1CFF-5643-939E-02111984F565}" type="slidenum">
              <a:rPr lang="en-US" smtClean="0"/>
              <a:t>21</a:t>
            </a:fld>
            <a:endParaRPr lang="en-US" dirty="0"/>
          </a:p>
        </p:txBody>
      </p:sp>
      <p:sp>
        <p:nvSpPr>
          <p:cNvPr id="5" name="Right Brace 4"/>
          <p:cNvSpPr/>
          <p:nvPr/>
        </p:nvSpPr>
        <p:spPr>
          <a:xfrm>
            <a:off x="7500730" y="1853248"/>
            <a:ext cx="768627" cy="4256004"/>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6" name="Rectangle: Rounded Corners 5"/>
          <p:cNvSpPr/>
          <p:nvPr/>
        </p:nvSpPr>
        <p:spPr>
          <a:xfrm>
            <a:off x="8618618" y="3404780"/>
            <a:ext cx="2862470" cy="115293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 dirty="0"/>
              <a:t>Accuracy: </a:t>
            </a:r>
            <a:r>
              <a:rPr lang="en" b="1" dirty="0"/>
              <a:t>0.8695970695970696</a:t>
            </a:r>
          </a:p>
        </p:txBody>
      </p:sp>
    </p:spTree>
    <p:extLst>
      <p:ext uri="{BB962C8B-B14F-4D97-AF65-F5344CB8AC3E}">
        <p14:creationId xmlns:p14="http://schemas.microsoft.com/office/powerpoint/2010/main" val="2592094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a:t>
            </a:r>
          </a:p>
        </p:txBody>
      </p:sp>
      <p:sp>
        <p:nvSpPr>
          <p:cNvPr id="3" name="Content Placeholder 2"/>
          <p:cNvSpPr>
            <a:spLocks noGrp="1"/>
          </p:cNvSpPr>
          <p:nvPr>
            <p:ph idx="1"/>
          </p:nvPr>
        </p:nvSpPr>
        <p:spPr/>
        <p:txBody>
          <a:bodyPr/>
          <a:lstStyle/>
          <a:p>
            <a:r>
              <a:rPr lang="en-US" dirty="0"/>
              <a:t>It is a classification method that generalizes logistic regression to multiclass problems, i.e. with more than two possible discrete outcomes</a:t>
            </a:r>
          </a:p>
          <a:p>
            <a:r>
              <a:rPr lang="en-US" dirty="0"/>
              <a:t>It is used to predict the probabilities of the different possible outcomes of a categorically distributed dependent variable, given a set of independent variables </a:t>
            </a:r>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945432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 Parameters</a:t>
            </a:r>
          </a:p>
        </p:txBody>
      </p:sp>
      <p:sp>
        <p:nvSpPr>
          <p:cNvPr id="4" name="Slide Number Placeholder 3"/>
          <p:cNvSpPr>
            <a:spLocks noGrp="1"/>
          </p:cNvSpPr>
          <p:nvPr>
            <p:ph type="sldNum" sz="quarter" idx="12"/>
          </p:nvPr>
        </p:nvSpPr>
        <p:spPr/>
        <p:txBody>
          <a:bodyPr/>
          <a:lstStyle/>
          <a:p>
            <a:fld id="{D57F1E4F-1CFF-5643-939E-02111984F565}" type="slidenum">
              <a:rPr lang="en-US" smtClean="0"/>
              <a:t>23</a:t>
            </a:fld>
            <a:endParaRPr lang="en-US" dirty="0"/>
          </a:p>
        </p:txBody>
      </p:sp>
      <p:pic>
        <p:nvPicPr>
          <p:cNvPr id="5" name="Shape 362"/>
          <p:cNvPicPr preferRelativeResize="0">
            <a:picLocks noGrp="1"/>
          </p:cNvPicPr>
          <p:nvPr>
            <p:ph idx="1"/>
          </p:nvPr>
        </p:nvPicPr>
        <p:blipFill>
          <a:blip r:embed="rId2">
            <a:alphaModFix/>
          </a:blip>
          <a:stretch>
            <a:fillRect/>
          </a:stretch>
        </p:blipFill>
        <p:spPr>
          <a:xfrm>
            <a:off x="916230" y="2353193"/>
            <a:ext cx="9436310" cy="2603120"/>
          </a:xfrm>
          <a:prstGeom prst="rect">
            <a:avLst/>
          </a:prstGeom>
          <a:noFill/>
          <a:ln>
            <a:noFill/>
          </a:ln>
        </p:spPr>
      </p:pic>
    </p:spTree>
    <p:extLst>
      <p:ext uri="{BB962C8B-B14F-4D97-AF65-F5344CB8AC3E}">
        <p14:creationId xmlns:p14="http://schemas.microsoft.com/office/powerpoint/2010/main" val="3307018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Content Placeholder 2"/>
          <p:cNvSpPr>
            <a:spLocks noGrp="1"/>
          </p:cNvSpPr>
          <p:nvPr>
            <p:ph idx="1"/>
          </p:nvPr>
        </p:nvSpPr>
        <p:spPr/>
        <p:txBody>
          <a:bodyPr/>
          <a:lstStyle/>
          <a:p>
            <a:r>
              <a:rPr lang="en-US" dirty="0"/>
              <a:t>{'C': 0.5, 'penalty': 'l1'} 0.8293040293040294</a:t>
            </a:r>
          </a:p>
          <a:p>
            <a:r>
              <a:rPr lang="en-US" dirty="0"/>
              <a:t>{'C': 0.5, 'penalty': 'l2'} 0.8307692307692308</a:t>
            </a:r>
          </a:p>
          <a:p>
            <a:r>
              <a:rPr lang="en-US" dirty="0"/>
              <a:t>{'C': 1, 'penalty': 'l1'} 0.8315018315018315</a:t>
            </a:r>
          </a:p>
          <a:p>
            <a:r>
              <a:rPr lang="en-US" dirty="0"/>
              <a:t>{'C': 1, 'penalty': 'l2'} 0.8315018315018315</a:t>
            </a:r>
          </a:p>
          <a:p>
            <a:r>
              <a:rPr lang="en-US" dirty="0"/>
              <a:t>{'C': 1.5, 'penalty': 'l1'} 0.8300366300366301</a:t>
            </a:r>
          </a:p>
          <a:p>
            <a:r>
              <a:rPr lang="en-US" dirty="0"/>
              <a:t>{'C': 1.5, 'penalty': 'l2'} 0.832967032967033</a:t>
            </a:r>
          </a:p>
          <a:p>
            <a:r>
              <a:rPr lang="en-US" dirty="0"/>
              <a:t>{'C': 2, 'penalty': 'l1'} 0.8278388278388278</a:t>
            </a:r>
          </a:p>
          <a:p>
            <a:r>
              <a:rPr lang="en-US" dirty="0"/>
              <a:t>{'C': 2, 'penalty': 'l2'} 0.8322344322344323</a:t>
            </a:r>
          </a:p>
        </p:txBody>
      </p:sp>
      <p:sp>
        <p:nvSpPr>
          <p:cNvPr id="4" name="Slide Number Placeholder 3"/>
          <p:cNvSpPr>
            <a:spLocks noGrp="1"/>
          </p:cNvSpPr>
          <p:nvPr>
            <p:ph type="sldNum" sz="quarter" idx="12"/>
          </p:nvPr>
        </p:nvSpPr>
        <p:spPr/>
        <p:txBody>
          <a:bodyPr/>
          <a:lstStyle/>
          <a:p>
            <a:fld id="{D57F1E4F-1CFF-5643-939E-02111984F565}" type="slidenum">
              <a:rPr lang="en-US" smtClean="0"/>
              <a:t>24</a:t>
            </a:fld>
            <a:endParaRPr lang="en-US" dirty="0"/>
          </a:p>
        </p:txBody>
      </p:sp>
      <p:sp>
        <p:nvSpPr>
          <p:cNvPr id="5" name="Right Brace 4"/>
          <p:cNvSpPr/>
          <p:nvPr/>
        </p:nvSpPr>
        <p:spPr>
          <a:xfrm>
            <a:off x="6705600" y="1853248"/>
            <a:ext cx="1232452" cy="3792178"/>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6" name="Rectangle: Rounded Corners 5"/>
          <p:cNvSpPr/>
          <p:nvPr/>
        </p:nvSpPr>
        <p:spPr>
          <a:xfrm>
            <a:off x="8328269" y="3172867"/>
            <a:ext cx="2862470" cy="115293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Accuracy: </a:t>
            </a:r>
            <a:r>
              <a:rPr lang="en-US" b="1" dirty="0"/>
              <a:t>0.832967032967033</a:t>
            </a:r>
          </a:p>
        </p:txBody>
      </p:sp>
    </p:spTree>
    <p:extLst>
      <p:ext uri="{BB962C8B-B14F-4D97-AF65-F5344CB8AC3E}">
        <p14:creationId xmlns:p14="http://schemas.microsoft.com/office/powerpoint/2010/main" val="302921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Content Placeholder 2"/>
          <p:cNvSpPr>
            <a:spLocks noGrp="1"/>
          </p:cNvSpPr>
          <p:nvPr>
            <p:ph idx="1"/>
          </p:nvPr>
        </p:nvSpPr>
        <p:spPr/>
        <p:txBody>
          <a:bodyPr/>
          <a:lstStyle/>
          <a:p>
            <a:r>
              <a:rPr lang="en-US" dirty="0"/>
              <a:t>Random forest (or random forests) is an ensemble classifier that consists of many decision trees and outputs the class that is the mode of the class's output by individual trees.</a:t>
            </a:r>
          </a:p>
          <a:p>
            <a:r>
              <a:rPr lang="en-US" dirty="0"/>
              <a:t>It Operates by constructing many decision trees</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744428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 Parameters</a:t>
            </a:r>
          </a:p>
        </p:txBody>
      </p:sp>
      <p:sp>
        <p:nvSpPr>
          <p:cNvPr id="4" name="Slide Number Placeholder 3"/>
          <p:cNvSpPr>
            <a:spLocks noGrp="1"/>
          </p:cNvSpPr>
          <p:nvPr>
            <p:ph type="sldNum" sz="quarter" idx="12"/>
          </p:nvPr>
        </p:nvSpPr>
        <p:spPr/>
        <p:txBody>
          <a:bodyPr/>
          <a:lstStyle/>
          <a:p>
            <a:fld id="{D57F1E4F-1CFF-5643-939E-02111984F565}" type="slidenum">
              <a:rPr lang="en-US" smtClean="0"/>
              <a:t>26</a:t>
            </a:fld>
            <a:endParaRPr lang="en-US" dirty="0"/>
          </a:p>
        </p:txBody>
      </p:sp>
      <p:pic>
        <p:nvPicPr>
          <p:cNvPr id="5" name="Shape 382"/>
          <p:cNvPicPr preferRelativeResize="0">
            <a:picLocks noGrp="1"/>
          </p:cNvPicPr>
          <p:nvPr>
            <p:ph idx="1"/>
          </p:nvPr>
        </p:nvPicPr>
        <p:blipFill>
          <a:blip r:embed="rId2">
            <a:alphaModFix/>
          </a:blip>
          <a:stretch>
            <a:fillRect/>
          </a:stretch>
        </p:blipFill>
        <p:spPr>
          <a:xfrm>
            <a:off x="646111" y="2390879"/>
            <a:ext cx="9522151" cy="2565434"/>
          </a:xfrm>
          <a:prstGeom prst="rect">
            <a:avLst/>
          </a:prstGeom>
          <a:noFill/>
          <a:ln>
            <a:noFill/>
          </a:ln>
        </p:spPr>
      </p:pic>
    </p:spTree>
    <p:extLst>
      <p:ext uri="{BB962C8B-B14F-4D97-AF65-F5344CB8AC3E}">
        <p14:creationId xmlns:p14="http://schemas.microsoft.com/office/powerpoint/2010/main" val="1374787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Content Placeholder 2"/>
          <p:cNvSpPr>
            <a:spLocks noGrp="1"/>
          </p:cNvSpPr>
          <p:nvPr>
            <p:ph idx="1"/>
          </p:nvPr>
        </p:nvSpPr>
        <p:spPr/>
        <p:txBody>
          <a:bodyPr>
            <a:normAutofit fontScale="85000" lnSpcReduction="20000"/>
          </a:bodyPr>
          <a:lstStyle/>
          <a:p>
            <a:r>
              <a:rPr lang="en-US" dirty="0"/>
              <a:t>{'</a:t>
            </a:r>
            <a:r>
              <a:rPr lang="en-US" dirty="0" err="1"/>
              <a:t>n_estimators</a:t>
            </a:r>
            <a:r>
              <a:rPr lang="en-US" dirty="0"/>
              <a:t>': 500, 'criterion': '</a:t>
            </a:r>
            <a:r>
              <a:rPr lang="en-US" dirty="0" err="1"/>
              <a:t>gini</a:t>
            </a:r>
            <a:r>
              <a:rPr lang="en-US" dirty="0"/>
              <a:t>'} 0.8468864468864469</a:t>
            </a:r>
          </a:p>
          <a:p>
            <a:r>
              <a:rPr lang="en-US" dirty="0"/>
              <a:t>{'</a:t>
            </a:r>
            <a:r>
              <a:rPr lang="en-US" dirty="0" err="1"/>
              <a:t>n_estimators</a:t>
            </a:r>
            <a:r>
              <a:rPr lang="en-US" dirty="0"/>
              <a:t>': 1000, 'criterion': '</a:t>
            </a:r>
            <a:r>
              <a:rPr lang="en-US" dirty="0" err="1"/>
              <a:t>gini</a:t>
            </a:r>
            <a:r>
              <a:rPr lang="en-US" dirty="0"/>
              <a:t>'} 0.8498168498168498</a:t>
            </a:r>
          </a:p>
          <a:p>
            <a:r>
              <a:rPr lang="en-US" dirty="0"/>
              <a:t>{'</a:t>
            </a:r>
            <a:r>
              <a:rPr lang="en-US" dirty="0" err="1"/>
              <a:t>n_estimators</a:t>
            </a:r>
            <a:r>
              <a:rPr lang="en-US" dirty="0"/>
              <a:t>': 1500, 'criterion': '</a:t>
            </a:r>
            <a:r>
              <a:rPr lang="en-US" dirty="0" err="1"/>
              <a:t>gini</a:t>
            </a:r>
            <a:r>
              <a:rPr lang="en-US" dirty="0"/>
              <a:t>'} 0.8468864468864469</a:t>
            </a:r>
          </a:p>
          <a:p>
            <a:r>
              <a:rPr lang="en-US" dirty="0"/>
              <a:t>{'</a:t>
            </a:r>
            <a:r>
              <a:rPr lang="en-US" dirty="0" err="1"/>
              <a:t>n_estimators</a:t>
            </a:r>
            <a:r>
              <a:rPr lang="en-US" dirty="0"/>
              <a:t>': 2000, 'criterion': '</a:t>
            </a:r>
            <a:r>
              <a:rPr lang="en-US" dirty="0" err="1"/>
              <a:t>gini</a:t>
            </a:r>
            <a:r>
              <a:rPr lang="en-US" dirty="0"/>
              <a:t>'} 0.8461538461538461</a:t>
            </a:r>
          </a:p>
          <a:p>
            <a:r>
              <a:rPr lang="en-US" dirty="0"/>
              <a:t>{'</a:t>
            </a:r>
            <a:r>
              <a:rPr lang="en-US" dirty="0" err="1"/>
              <a:t>n_estimators</a:t>
            </a:r>
            <a:r>
              <a:rPr lang="en-US" dirty="0"/>
              <a:t>': 2500, 'criterion': '</a:t>
            </a:r>
            <a:r>
              <a:rPr lang="en-US" dirty="0" err="1"/>
              <a:t>gini</a:t>
            </a:r>
            <a:r>
              <a:rPr lang="en-US" dirty="0"/>
              <a:t>'} 0.8490842490842491</a:t>
            </a:r>
          </a:p>
          <a:p>
            <a:r>
              <a:rPr lang="en-US" dirty="0"/>
              <a:t>{'</a:t>
            </a:r>
            <a:r>
              <a:rPr lang="en-US" dirty="0" err="1"/>
              <a:t>n_estimators</a:t>
            </a:r>
            <a:r>
              <a:rPr lang="en-US" dirty="0"/>
              <a:t>': 3000, 'criterion': '</a:t>
            </a:r>
            <a:r>
              <a:rPr lang="en-US" dirty="0" err="1"/>
              <a:t>gini</a:t>
            </a:r>
            <a:r>
              <a:rPr lang="en-US" dirty="0"/>
              <a:t>'} 0.8476190476190476</a:t>
            </a:r>
          </a:p>
          <a:p>
            <a:r>
              <a:rPr lang="en-US" dirty="0"/>
              <a:t>{'</a:t>
            </a:r>
            <a:r>
              <a:rPr lang="en-US" dirty="0" err="1"/>
              <a:t>n_estimators</a:t>
            </a:r>
            <a:r>
              <a:rPr lang="en-US" dirty="0"/>
              <a:t>': 500, 'criterion': 'entropy'} 0.8446886446886447</a:t>
            </a:r>
          </a:p>
          <a:p>
            <a:r>
              <a:rPr lang="en-US" dirty="0"/>
              <a:t>{'</a:t>
            </a:r>
            <a:r>
              <a:rPr lang="en-US" dirty="0" err="1"/>
              <a:t>n_estimators</a:t>
            </a:r>
            <a:r>
              <a:rPr lang="en-US" dirty="0"/>
              <a:t>': 1000, 'criterion': 'entropy'} 0.8454212454212454</a:t>
            </a:r>
          </a:p>
          <a:p>
            <a:r>
              <a:rPr lang="en-US" dirty="0"/>
              <a:t>{'</a:t>
            </a:r>
            <a:r>
              <a:rPr lang="en-US" dirty="0" err="1"/>
              <a:t>n_estimators</a:t>
            </a:r>
            <a:r>
              <a:rPr lang="en-US" dirty="0"/>
              <a:t>': 1500, 'criterion': 'entropy'} 0.8424908424908425</a:t>
            </a:r>
          </a:p>
          <a:p>
            <a:r>
              <a:rPr lang="en-US" dirty="0"/>
              <a:t>{'</a:t>
            </a:r>
            <a:r>
              <a:rPr lang="en-US" dirty="0" err="1"/>
              <a:t>n_estimators</a:t>
            </a:r>
            <a:r>
              <a:rPr lang="en-US" dirty="0"/>
              <a:t>': 2000, 'criterion': 'entropy'} 0.8454212454212454</a:t>
            </a:r>
          </a:p>
          <a:p>
            <a:r>
              <a:rPr lang="en-US" dirty="0"/>
              <a:t>{'</a:t>
            </a:r>
            <a:r>
              <a:rPr lang="en-US" dirty="0" err="1"/>
              <a:t>n_estimators</a:t>
            </a:r>
            <a:r>
              <a:rPr lang="en-US" dirty="0"/>
              <a:t>': 2500, 'criterion': 'entropy'} 0.8454212454212454</a:t>
            </a:r>
          </a:p>
          <a:p>
            <a:r>
              <a:rPr lang="en-US" dirty="0"/>
              <a:t>{'</a:t>
            </a:r>
            <a:r>
              <a:rPr lang="en-US" dirty="0" err="1"/>
              <a:t>n_estimators</a:t>
            </a:r>
            <a:r>
              <a:rPr lang="en-US" dirty="0"/>
              <a:t>': 3000, 'criterion': 'entropy'} 0.8424908424908425</a:t>
            </a:r>
          </a:p>
        </p:txBody>
      </p:sp>
      <p:sp>
        <p:nvSpPr>
          <p:cNvPr id="4" name="Slide Number Placeholder 3"/>
          <p:cNvSpPr>
            <a:spLocks noGrp="1"/>
          </p:cNvSpPr>
          <p:nvPr>
            <p:ph type="sldNum" sz="quarter" idx="12"/>
          </p:nvPr>
        </p:nvSpPr>
        <p:spPr/>
        <p:txBody>
          <a:bodyPr/>
          <a:lstStyle/>
          <a:p>
            <a:fld id="{D57F1E4F-1CFF-5643-939E-02111984F565}" type="slidenum">
              <a:rPr lang="en-US" smtClean="0"/>
              <a:t>27</a:t>
            </a:fld>
            <a:endParaRPr lang="en-US" dirty="0"/>
          </a:p>
        </p:txBody>
      </p:sp>
      <p:sp>
        <p:nvSpPr>
          <p:cNvPr id="5" name="Right Brace 4"/>
          <p:cNvSpPr/>
          <p:nvPr/>
        </p:nvSpPr>
        <p:spPr>
          <a:xfrm>
            <a:off x="7606749" y="1853248"/>
            <a:ext cx="1232452" cy="4395151"/>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6" name="Rectangle: Rounded Corners 5"/>
          <p:cNvSpPr/>
          <p:nvPr/>
        </p:nvSpPr>
        <p:spPr>
          <a:xfrm>
            <a:off x="9130748" y="3474353"/>
            <a:ext cx="2862470" cy="115293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Accuracy: </a:t>
            </a:r>
            <a:r>
              <a:rPr lang="en-US" b="1" dirty="0"/>
              <a:t>0.8498168498168498</a:t>
            </a:r>
          </a:p>
        </p:txBody>
      </p:sp>
    </p:spTree>
    <p:extLst>
      <p:ext uri="{BB962C8B-B14F-4D97-AF65-F5344CB8AC3E}">
        <p14:creationId xmlns:p14="http://schemas.microsoft.com/office/powerpoint/2010/main" val="3593173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Bayesian</a:t>
            </a:r>
          </a:p>
        </p:txBody>
      </p:sp>
      <p:sp>
        <p:nvSpPr>
          <p:cNvPr id="3" name="Content Placeholder 2"/>
          <p:cNvSpPr>
            <a:spLocks noGrp="1"/>
          </p:cNvSpPr>
          <p:nvPr>
            <p:ph idx="1"/>
          </p:nvPr>
        </p:nvSpPr>
        <p:spPr/>
        <p:txBody>
          <a:bodyPr/>
          <a:lstStyle/>
          <a:p>
            <a:r>
              <a:rPr lang="en-US" dirty="0"/>
              <a:t>It is a classification technique based on Bayes' Theorem with an assumption of independence among predictors. </a:t>
            </a:r>
          </a:p>
          <a:p>
            <a:r>
              <a:rPr lang="en-US" dirty="0"/>
              <a:t>In simple terms, a Naive Bayes classifier assumes that the presence of a particular feature in a class is unrelated to the presence of any other feature.</a:t>
            </a:r>
          </a:p>
          <a:p>
            <a:r>
              <a:rPr lang="en-US" dirty="0"/>
              <a:t>A Naive Bayesian model is easy to build, with no complicated iterative parameter estimation which makes it particularly useful for very large datasets.</a:t>
            </a:r>
          </a:p>
        </p:txBody>
      </p:sp>
      <p:sp>
        <p:nvSpPr>
          <p:cNvPr id="4" name="Slide Number Placeholder 3"/>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343414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NB Parameters</a:t>
            </a:r>
          </a:p>
        </p:txBody>
      </p:sp>
      <p:sp>
        <p:nvSpPr>
          <p:cNvPr id="4" name="Slide Number Placeholder 3"/>
          <p:cNvSpPr>
            <a:spLocks noGrp="1"/>
          </p:cNvSpPr>
          <p:nvPr>
            <p:ph type="sldNum" sz="quarter" idx="12"/>
          </p:nvPr>
        </p:nvSpPr>
        <p:spPr/>
        <p:txBody>
          <a:bodyPr/>
          <a:lstStyle/>
          <a:p>
            <a:fld id="{D57F1E4F-1CFF-5643-939E-02111984F565}" type="slidenum">
              <a:rPr lang="en-US" smtClean="0"/>
              <a:t>29</a:t>
            </a:fld>
            <a:endParaRPr lang="en-US" dirty="0"/>
          </a:p>
        </p:txBody>
      </p:sp>
      <p:pic>
        <p:nvPicPr>
          <p:cNvPr id="5" name="Shape 402"/>
          <p:cNvPicPr preferRelativeResize="0">
            <a:picLocks noGrp="1"/>
          </p:cNvPicPr>
          <p:nvPr>
            <p:ph idx="1"/>
          </p:nvPr>
        </p:nvPicPr>
        <p:blipFill>
          <a:blip r:embed="rId2">
            <a:alphaModFix/>
          </a:blip>
          <a:stretch>
            <a:fillRect/>
          </a:stretch>
        </p:blipFill>
        <p:spPr>
          <a:xfrm>
            <a:off x="646111" y="2515945"/>
            <a:ext cx="9792909" cy="2625897"/>
          </a:xfrm>
          <a:prstGeom prst="rect">
            <a:avLst/>
          </a:prstGeom>
          <a:noFill/>
          <a:ln>
            <a:noFill/>
          </a:ln>
        </p:spPr>
      </p:pic>
    </p:spTree>
    <p:extLst>
      <p:ext uri="{BB962C8B-B14F-4D97-AF65-F5344CB8AC3E}">
        <p14:creationId xmlns:p14="http://schemas.microsoft.com/office/powerpoint/2010/main" val="768109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marL="457200" lvl="0">
              <a:lnSpc>
                <a:spcPct val="150000"/>
              </a:lnSpc>
              <a:spcBef>
                <a:spcPts val="0"/>
              </a:spcBef>
              <a:buSzPct val="100000"/>
            </a:pPr>
            <a:r>
              <a:rPr lang="en" dirty="0"/>
              <a:t>Problem Statement</a:t>
            </a:r>
          </a:p>
          <a:p>
            <a:pPr marL="457200" lvl="0">
              <a:lnSpc>
                <a:spcPct val="150000"/>
              </a:lnSpc>
              <a:spcBef>
                <a:spcPts val="0"/>
              </a:spcBef>
              <a:buSzPct val="100000"/>
            </a:pPr>
            <a:r>
              <a:rPr lang="en" dirty="0"/>
              <a:t>Objective</a:t>
            </a:r>
          </a:p>
          <a:p>
            <a:pPr marL="457200" lvl="0">
              <a:lnSpc>
                <a:spcPct val="150000"/>
              </a:lnSpc>
              <a:spcBef>
                <a:spcPts val="0"/>
              </a:spcBef>
              <a:buSzPct val="100000"/>
            </a:pPr>
            <a:r>
              <a:rPr lang="en" dirty="0"/>
              <a:t>Project Flow</a:t>
            </a:r>
          </a:p>
          <a:p>
            <a:pPr marL="457200" lvl="0">
              <a:lnSpc>
                <a:spcPct val="150000"/>
              </a:lnSpc>
              <a:spcBef>
                <a:spcPts val="0"/>
              </a:spcBef>
              <a:buSzPct val="100000"/>
            </a:pPr>
            <a:r>
              <a:rPr lang="en" dirty="0"/>
              <a:t>Data Scraping</a:t>
            </a:r>
          </a:p>
          <a:p>
            <a:pPr marL="457200" lvl="0">
              <a:lnSpc>
                <a:spcPct val="150000"/>
              </a:lnSpc>
              <a:spcBef>
                <a:spcPts val="0"/>
              </a:spcBef>
              <a:buSzPct val="100000"/>
            </a:pPr>
            <a:r>
              <a:rPr lang="en" dirty="0"/>
              <a:t>DataSet After Scraping</a:t>
            </a:r>
          </a:p>
          <a:p>
            <a:pPr marL="457200" lvl="0">
              <a:lnSpc>
                <a:spcPct val="150000"/>
              </a:lnSpc>
              <a:spcBef>
                <a:spcPts val="0"/>
              </a:spcBef>
              <a:buSzPct val="100000"/>
            </a:pPr>
            <a:r>
              <a:rPr lang="en" dirty="0"/>
              <a:t>Cleaning Data</a:t>
            </a:r>
          </a:p>
          <a:p>
            <a:pPr marL="457200" lvl="0">
              <a:lnSpc>
                <a:spcPct val="150000"/>
              </a:lnSpc>
              <a:spcBef>
                <a:spcPts val="0"/>
              </a:spcBef>
              <a:buSzPct val="100000"/>
            </a:pPr>
            <a:r>
              <a:rPr lang="en" dirty="0"/>
              <a:t>Classification Models</a:t>
            </a:r>
          </a:p>
          <a:p>
            <a:pPr marL="457200" lvl="0">
              <a:lnSpc>
                <a:spcPct val="150000"/>
              </a:lnSpc>
              <a:spcBef>
                <a:spcPts val="0"/>
              </a:spcBef>
              <a:buSzPct val="100000"/>
            </a:pPr>
            <a:r>
              <a:rPr lang="en" dirty="0"/>
              <a:t>Conclusio</a:t>
            </a:r>
            <a:r>
              <a:rPr lang="en-US" dirty="0"/>
              <a:t>n</a:t>
            </a:r>
            <a:endParaRPr lang="en" dirty="0"/>
          </a:p>
        </p:txBody>
      </p:sp>
      <p:sp>
        <p:nvSpPr>
          <p:cNvPr id="4" name="Slide Number Placeholder 3"/>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27789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Content Placeholder 2"/>
          <p:cNvSpPr>
            <a:spLocks noGrp="1"/>
          </p:cNvSpPr>
          <p:nvPr>
            <p:ph idx="1"/>
          </p:nvPr>
        </p:nvSpPr>
        <p:spPr/>
        <p:txBody>
          <a:bodyPr>
            <a:normAutofit lnSpcReduction="10000"/>
          </a:bodyPr>
          <a:lstStyle/>
          <a:p>
            <a:pPr lvl="0">
              <a:spcBef>
                <a:spcPts val="0"/>
              </a:spcBef>
              <a:buClr>
                <a:schemeClr val="dk1"/>
              </a:buClr>
              <a:buSzPct val="91666"/>
              <a:buFont typeface="Arial"/>
              <a:buNone/>
            </a:pPr>
            <a:r>
              <a:rPr lang="en-US" dirty="0"/>
              <a:t>{'alpha': 0, '</a:t>
            </a:r>
            <a:r>
              <a:rPr lang="en-US" dirty="0" err="1"/>
              <a:t>fit_prior</a:t>
            </a:r>
            <a:r>
              <a:rPr lang="en-US" dirty="0"/>
              <a:t>': True} 0.7970695970695971</a:t>
            </a:r>
          </a:p>
          <a:p>
            <a:pPr lvl="0">
              <a:spcBef>
                <a:spcPts val="0"/>
              </a:spcBef>
              <a:buClr>
                <a:schemeClr val="dk1"/>
              </a:buClr>
              <a:buSzPct val="91666"/>
              <a:buFont typeface="Arial"/>
              <a:buNone/>
            </a:pPr>
            <a:r>
              <a:rPr lang="en-US" dirty="0"/>
              <a:t>{'alpha': 0, '</a:t>
            </a:r>
            <a:r>
              <a:rPr lang="en-US" dirty="0" err="1"/>
              <a:t>fit_prior</a:t>
            </a:r>
            <a:r>
              <a:rPr lang="en-US" dirty="0"/>
              <a:t>': False} 0.7919413919413919</a:t>
            </a:r>
          </a:p>
          <a:p>
            <a:pPr lvl="0">
              <a:spcBef>
                <a:spcPts val="0"/>
              </a:spcBef>
              <a:buClr>
                <a:schemeClr val="dk1"/>
              </a:buClr>
              <a:buSzPct val="91666"/>
              <a:buFont typeface="Arial"/>
              <a:buNone/>
            </a:pPr>
            <a:r>
              <a:rPr lang="en-US" dirty="0"/>
              <a:t>{'alpha': 1.0, '</a:t>
            </a:r>
            <a:r>
              <a:rPr lang="en-US" dirty="0" err="1"/>
              <a:t>fit_prior</a:t>
            </a:r>
            <a:r>
              <a:rPr lang="en-US" dirty="0"/>
              <a:t>': True} 0.7934065934065934</a:t>
            </a:r>
          </a:p>
          <a:p>
            <a:pPr lvl="0">
              <a:spcBef>
                <a:spcPts val="0"/>
              </a:spcBef>
              <a:buClr>
                <a:schemeClr val="dk1"/>
              </a:buClr>
              <a:buSzPct val="91666"/>
              <a:buFont typeface="Arial"/>
              <a:buNone/>
            </a:pPr>
            <a:r>
              <a:rPr lang="en-US" dirty="0"/>
              <a:t>{'alpha': 1.0, '</a:t>
            </a:r>
            <a:r>
              <a:rPr lang="en-US" dirty="0" err="1"/>
              <a:t>fit_prior</a:t>
            </a:r>
            <a:r>
              <a:rPr lang="en-US" dirty="0"/>
              <a:t>': False} 0.7736263736263737</a:t>
            </a:r>
          </a:p>
          <a:p>
            <a:pPr lvl="0">
              <a:spcBef>
                <a:spcPts val="0"/>
              </a:spcBef>
              <a:buClr>
                <a:schemeClr val="dk1"/>
              </a:buClr>
              <a:buSzPct val="91666"/>
              <a:buFont typeface="Arial"/>
              <a:buNone/>
            </a:pPr>
            <a:r>
              <a:rPr lang="en-US" dirty="0"/>
              <a:t>{'alpha': 5.0, '</a:t>
            </a:r>
            <a:r>
              <a:rPr lang="en-US" dirty="0" err="1"/>
              <a:t>fit_prior</a:t>
            </a:r>
            <a:r>
              <a:rPr lang="en-US" dirty="0"/>
              <a:t>': True} 0.802930402930403</a:t>
            </a:r>
          </a:p>
          <a:p>
            <a:pPr lvl="0">
              <a:spcBef>
                <a:spcPts val="0"/>
              </a:spcBef>
              <a:buClr>
                <a:schemeClr val="dk1"/>
              </a:buClr>
              <a:buSzPct val="91666"/>
              <a:buFont typeface="Arial"/>
              <a:buNone/>
            </a:pPr>
            <a:r>
              <a:rPr lang="en-US" dirty="0"/>
              <a:t>{'alpha': 5.0, '</a:t>
            </a:r>
            <a:r>
              <a:rPr lang="en-US" dirty="0" err="1"/>
              <a:t>fit_prior</a:t>
            </a:r>
            <a:r>
              <a:rPr lang="en-US" dirty="0"/>
              <a:t>': False} 0.8131868131868132</a:t>
            </a:r>
          </a:p>
          <a:p>
            <a:pPr lvl="0">
              <a:spcBef>
                <a:spcPts val="0"/>
              </a:spcBef>
              <a:buClr>
                <a:schemeClr val="dk1"/>
              </a:buClr>
              <a:buSzPct val="91666"/>
              <a:buFont typeface="Arial"/>
              <a:buNone/>
            </a:pPr>
            <a:r>
              <a:rPr lang="en-US" dirty="0"/>
              <a:t>{'alpha': 10.0, '</a:t>
            </a:r>
            <a:r>
              <a:rPr lang="en-US" dirty="0" err="1"/>
              <a:t>fit_prior</a:t>
            </a:r>
            <a:r>
              <a:rPr lang="en-US" dirty="0"/>
              <a:t>': True} 0.780952380952381</a:t>
            </a:r>
          </a:p>
          <a:p>
            <a:pPr lvl="0">
              <a:spcBef>
                <a:spcPts val="0"/>
              </a:spcBef>
              <a:buClr>
                <a:schemeClr val="dk1"/>
              </a:buClr>
              <a:buSzPct val="91666"/>
              <a:buFont typeface="Arial"/>
              <a:buNone/>
            </a:pPr>
            <a:r>
              <a:rPr lang="en-US" dirty="0"/>
              <a:t>{'alpha': 10.0, '</a:t>
            </a:r>
            <a:r>
              <a:rPr lang="en-US" dirty="0" err="1"/>
              <a:t>fit_prior</a:t>
            </a:r>
            <a:r>
              <a:rPr lang="en-US" dirty="0"/>
              <a:t>': False} 0.7992673992673993</a:t>
            </a:r>
          </a:p>
          <a:p>
            <a:pPr lvl="0">
              <a:spcBef>
                <a:spcPts val="0"/>
              </a:spcBef>
              <a:buClr>
                <a:schemeClr val="dk1"/>
              </a:buClr>
              <a:buSzPct val="91666"/>
              <a:buFont typeface="Arial"/>
              <a:buNone/>
            </a:pPr>
            <a:r>
              <a:rPr lang="en-US" dirty="0"/>
              <a:t>{'alpha': 20.0, '</a:t>
            </a:r>
            <a:r>
              <a:rPr lang="en-US" dirty="0" err="1"/>
              <a:t>fit_prior</a:t>
            </a:r>
            <a:r>
              <a:rPr lang="en-US" dirty="0"/>
              <a:t>': True} 0.7736263736263737</a:t>
            </a:r>
          </a:p>
          <a:p>
            <a:pPr lvl="0">
              <a:spcBef>
                <a:spcPts val="0"/>
              </a:spcBef>
              <a:buClr>
                <a:schemeClr val="dk1"/>
              </a:buClr>
              <a:buSzPct val="91666"/>
              <a:buFont typeface="Arial"/>
              <a:buNone/>
            </a:pPr>
            <a:r>
              <a:rPr lang="en-US" dirty="0"/>
              <a:t>{'alpha': 20.0, '</a:t>
            </a:r>
            <a:r>
              <a:rPr lang="en-US" dirty="0" err="1"/>
              <a:t>fit_prior</a:t>
            </a:r>
            <a:r>
              <a:rPr lang="en-US" dirty="0"/>
              <a:t>': False} 0.7846153846153846</a:t>
            </a:r>
          </a:p>
          <a:p>
            <a:pPr lvl="0">
              <a:spcBef>
                <a:spcPts val="0"/>
              </a:spcBef>
              <a:buClr>
                <a:schemeClr val="dk1"/>
              </a:buClr>
              <a:buSzPct val="91666"/>
              <a:buFont typeface="Arial"/>
              <a:buNone/>
            </a:pPr>
            <a:r>
              <a:rPr lang="en-US" dirty="0"/>
              <a:t>{'alpha': 30.0, '</a:t>
            </a:r>
            <a:r>
              <a:rPr lang="en-US" dirty="0" err="1"/>
              <a:t>fit_prior</a:t>
            </a:r>
            <a:r>
              <a:rPr lang="en-US" dirty="0"/>
              <a:t>': True} 0.7743589743589744</a:t>
            </a:r>
          </a:p>
          <a:p>
            <a:pPr lvl="0">
              <a:spcBef>
                <a:spcPts val="0"/>
              </a:spcBef>
              <a:buClr>
                <a:schemeClr val="dk1"/>
              </a:buClr>
              <a:buSzPct val="91666"/>
              <a:buFont typeface="Arial"/>
              <a:buNone/>
            </a:pPr>
            <a:r>
              <a:rPr lang="en-US" dirty="0"/>
              <a:t>{'alpha': 30.0, '</a:t>
            </a:r>
            <a:r>
              <a:rPr lang="en-US" dirty="0" err="1"/>
              <a:t>fit_prior</a:t>
            </a:r>
            <a:r>
              <a:rPr lang="en-US" dirty="0"/>
              <a:t>': False} 0.7846153846153846</a:t>
            </a:r>
          </a:p>
          <a:p>
            <a:pPr lvl="0">
              <a:spcBef>
                <a:spcPts val="0"/>
              </a:spcBef>
              <a:buClr>
                <a:schemeClr val="dk1"/>
              </a:buClr>
              <a:buSzPct val="91666"/>
              <a:buFont typeface="Arial"/>
              <a:buNone/>
            </a:pPr>
            <a:r>
              <a:rPr lang="en-US" dirty="0"/>
              <a:t>{'alpha': 40.0, '</a:t>
            </a:r>
            <a:r>
              <a:rPr lang="en-US" dirty="0" err="1"/>
              <a:t>fit_prior</a:t>
            </a:r>
            <a:r>
              <a:rPr lang="en-US" dirty="0"/>
              <a:t>': True} 0.7743589743589744</a:t>
            </a:r>
          </a:p>
          <a:p>
            <a:pPr lvl="0">
              <a:spcBef>
                <a:spcPts val="0"/>
              </a:spcBef>
              <a:buClr>
                <a:schemeClr val="dk1"/>
              </a:buClr>
              <a:buSzPct val="91666"/>
              <a:buFont typeface="Arial"/>
              <a:buNone/>
            </a:pPr>
            <a:r>
              <a:rPr lang="en-US" dirty="0"/>
              <a:t>{'alpha': 40.0, '</a:t>
            </a:r>
            <a:r>
              <a:rPr lang="en-US" dirty="0" err="1"/>
              <a:t>fit_prior</a:t>
            </a:r>
            <a:r>
              <a:rPr lang="en-US" dirty="0"/>
              <a:t>': False} 0.7831501831501831</a:t>
            </a:r>
          </a:p>
        </p:txBody>
      </p:sp>
      <p:sp>
        <p:nvSpPr>
          <p:cNvPr id="4" name="Slide Number Placeholder 3"/>
          <p:cNvSpPr>
            <a:spLocks noGrp="1"/>
          </p:cNvSpPr>
          <p:nvPr>
            <p:ph type="sldNum" sz="quarter" idx="12"/>
          </p:nvPr>
        </p:nvSpPr>
        <p:spPr/>
        <p:txBody>
          <a:bodyPr/>
          <a:lstStyle/>
          <a:p>
            <a:fld id="{D57F1E4F-1CFF-5643-939E-02111984F565}" type="slidenum">
              <a:rPr lang="en-US" smtClean="0"/>
              <a:t>30</a:t>
            </a:fld>
            <a:endParaRPr lang="en-US" dirty="0"/>
          </a:p>
        </p:txBody>
      </p:sp>
      <p:sp>
        <p:nvSpPr>
          <p:cNvPr id="5" name="Right Brace 4"/>
          <p:cNvSpPr/>
          <p:nvPr/>
        </p:nvSpPr>
        <p:spPr>
          <a:xfrm>
            <a:off x="7076661" y="1853248"/>
            <a:ext cx="1099930" cy="4395151"/>
          </a:xfrm>
          <a:prstGeom prst="rightBrace">
            <a:avLst/>
          </a:prstGeom>
          <a:ln w="3810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6" name="Rectangle: Rounded Corners 5"/>
          <p:cNvSpPr/>
          <p:nvPr/>
        </p:nvSpPr>
        <p:spPr>
          <a:xfrm>
            <a:off x="8507896" y="3474353"/>
            <a:ext cx="2862470" cy="115293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Accuracy: </a:t>
            </a:r>
            <a:r>
              <a:rPr lang="en-US" b="1" dirty="0"/>
              <a:t>0.8131868131868132</a:t>
            </a:r>
          </a:p>
        </p:txBody>
      </p:sp>
    </p:spTree>
    <p:extLst>
      <p:ext uri="{BB962C8B-B14F-4D97-AF65-F5344CB8AC3E}">
        <p14:creationId xmlns:p14="http://schemas.microsoft.com/office/powerpoint/2010/main" val="327021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ANN - Artificial Neural Networks</a:t>
            </a:r>
            <a:endParaRPr lang="en-US" dirty="0"/>
          </a:p>
        </p:txBody>
      </p:sp>
      <p:pic>
        <p:nvPicPr>
          <p:cNvPr id="6" name="Content Placeholder 5"/>
          <p:cNvPicPr>
            <a:picLocks noGrp="1" noChangeAspect="1"/>
          </p:cNvPicPr>
          <p:nvPr>
            <p:ph idx="1"/>
          </p:nvPr>
        </p:nvPicPr>
        <p:blipFill rotWithShape="1">
          <a:blip r:embed="rId2"/>
          <a:srcRect t="1791" b="2399"/>
          <a:stretch/>
        </p:blipFill>
        <p:spPr>
          <a:xfrm>
            <a:off x="1046233" y="1782417"/>
            <a:ext cx="7372054" cy="2464904"/>
          </a:xfrm>
        </p:spPr>
      </p:pic>
      <p:sp>
        <p:nvSpPr>
          <p:cNvPr id="4" name="Slide Number Placeholder 3"/>
          <p:cNvSpPr>
            <a:spLocks noGrp="1"/>
          </p:cNvSpPr>
          <p:nvPr>
            <p:ph type="sldNum" sz="quarter" idx="12"/>
          </p:nvPr>
        </p:nvSpPr>
        <p:spPr/>
        <p:txBody>
          <a:bodyPr/>
          <a:lstStyle/>
          <a:p>
            <a:fld id="{D57F1E4F-1CFF-5643-939E-02111984F565}" type="slidenum">
              <a:rPr lang="en-US" smtClean="0"/>
              <a:t>31</a:t>
            </a:fld>
            <a:endParaRPr lang="en-US" dirty="0"/>
          </a:p>
        </p:txBody>
      </p:sp>
      <p:sp>
        <p:nvSpPr>
          <p:cNvPr id="7" name="Rectangle: Rounded Corners 6"/>
          <p:cNvSpPr/>
          <p:nvPr/>
        </p:nvSpPr>
        <p:spPr>
          <a:xfrm>
            <a:off x="9090991" y="3094382"/>
            <a:ext cx="2862470" cy="115293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Accuracy: </a:t>
            </a:r>
            <a:r>
              <a:rPr lang="en-US" b="1" dirty="0"/>
              <a:t>0.916256157635</a:t>
            </a:r>
          </a:p>
        </p:txBody>
      </p:sp>
      <p:sp>
        <p:nvSpPr>
          <p:cNvPr id="8" name="Thought Bubble: Cloud 7"/>
          <p:cNvSpPr/>
          <p:nvPr/>
        </p:nvSpPr>
        <p:spPr>
          <a:xfrm>
            <a:off x="9198137" y="1431696"/>
            <a:ext cx="2437271" cy="1403833"/>
          </a:xfrm>
          <a:prstGeom prst="cloud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Highest Accuracy</a:t>
            </a:r>
          </a:p>
        </p:txBody>
      </p:sp>
      <p:pic>
        <p:nvPicPr>
          <p:cNvPr id="9" name="Shape 242" descr="career cup question.png"/>
          <p:cNvPicPr preferRelativeResize="0">
            <a:picLocks/>
          </p:cNvPicPr>
          <p:nvPr/>
        </p:nvPicPr>
        <p:blipFill>
          <a:blip r:embed="rId3">
            <a:alphaModFix/>
          </a:blip>
          <a:stretch>
            <a:fillRect/>
          </a:stretch>
        </p:blipFill>
        <p:spPr>
          <a:xfrm>
            <a:off x="1046233" y="4997599"/>
            <a:ext cx="9498983" cy="1370876"/>
          </a:xfrm>
          <a:prstGeom prst="rect">
            <a:avLst/>
          </a:prstGeom>
          <a:noFill/>
          <a:ln>
            <a:noFill/>
          </a:ln>
        </p:spPr>
      </p:pic>
    </p:spTree>
    <p:extLst>
      <p:ext uri="{BB962C8B-B14F-4D97-AF65-F5344CB8AC3E}">
        <p14:creationId xmlns:p14="http://schemas.microsoft.com/office/powerpoint/2010/main" val="1816999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Classification models</a:t>
            </a:r>
          </a:p>
        </p:txBody>
      </p:sp>
      <p:sp>
        <p:nvSpPr>
          <p:cNvPr id="4" name="Slide Number Placeholder 3"/>
          <p:cNvSpPr>
            <a:spLocks noGrp="1"/>
          </p:cNvSpPr>
          <p:nvPr>
            <p:ph type="sldNum" sz="quarter" idx="12"/>
          </p:nvPr>
        </p:nvSpPr>
        <p:spPr/>
        <p:txBody>
          <a:bodyPr/>
          <a:lstStyle/>
          <a:p>
            <a:fld id="{D57F1E4F-1CFF-5643-939E-02111984F565}" type="slidenum">
              <a:rPr lang="en-US" smtClean="0"/>
              <a:t>32</a:t>
            </a:fld>
            <a:endParaRPr lang="en-US" dirty="0"/>
          </a:p>
        </p:txBody>
      </p:sp>
      <p:pic>
        <p:nvPicPr>
          <p:cNvPr id="5" name="Shape 416"/>
          <p:cNvPicPr preferRelativeResize="0">
            <a:picLocks noGrp="1"/>
          </p:cNvPicPr>
          <p:nvPr>
            <p:ph idx="1"/>
          </p:nvPr>
        </p:nvPicPr>
        <p:blipFill>
          <a:blip r:embed="rId2">
            <a:alphaModFix/>
          </a:blip>
          <a:stretch>
            <a:fillRect/>
          </a:stretch>
        </p:blipFill>
        <p:spPr>
          <a:xfrm>
            <a:off x="2960170" y="2039386"/>
            <a:ext cx="5773012" cy="4514048"/>
          </a:xfrm>
          <a:prstGeom prst="rect">
            <a:avLst/>
          </a:prstGeom>
          <a:noFill/>
          <a:ln>
            <a:noFill/>
          </a:ln>
        </p:spPr>
      </p:pic>
    </p:spTree>
    <p:extLst>
      <p:ext uri="{BB962C8B-B14F-4D97-AF65-F5344CB8AC3E}">
        <p14:creationId xmlns:p14="http://schemas.microsoft.com/office/powerpoint/2010/main" val="4200808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We have explored different prediction models. By measuring the performance of the models using real data, we have seen interesting results on the predictability of the category of questions. </a:t>
            </a:r>
          </a:p>
          <a:p>
            <a:r>
              <a:rPr lang="en-US" dirty="0"/>
              <a:t>We found out that ANN has the maximum accuracy for predicting the Career Cup dataset.</a:t>
            </a:r>
          </a:p>
        </p:txBody>
      </p:sp>
      <p:sp>
        <p:nvSpPr>
          <p:cNvPr id="4" name="Slide Number Placeholder 3"/>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396645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lstStyle/>
          <a:p>
            <a:r>
              <a:rPr lang="en-US" dirty="0"/>
              <a:t>Currently we are using 4 categories for prediction. But in future, this can be extended to hundreds of categories with a satisfactory accuracy.</a:t>
            </a:r>
          </a:p>
          <a:p>
            <a:r>
              <a:rPr lang="en-US" dirty="0"/>
              <a:t>In future, we can add a categorization for the question according to the company as well. For example, what kind of questions are asked for Amazon or Google could be predicted.</a:t>
            </a:r>
          </a:p>
        </p:txBody>
      </p:sp>
      <p:sp>
        <p:nvSpPr>
          <p:cNvPr id="4" name="Slide Number Placeholder 3"/>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2529251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http://www.careercup.com</a:t>
            </a:r>
          </a:p>
          <a:p>
            <a:r>
              <a:rPr lang="en-US" dirty="0"/>
              <a:t>https://www.wikipedia.org/</a:t>
            </a:r>
          </a:p>
        </p:txBody>
      </p:sp>
      <p:sp>
        <p:nvSpPr>
          <p:cNvPr id="4" name="Slide Number Placeholder 3"/>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1936418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Data Science Job Required Skill Analysis</a:t>
            </a:r>
          </a:p>
        </p:txBody>
      </p:sp>
      <p:sp>
        <p:nvSpPr>
          <p:cNvPr id="4" name="Slide Number Placeholder 3"/>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2144909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Data Science </a:t>
            </a:r>
            <a:r>
              <a:rPr lang="en" sz="3600" dirty="0"/>
              <a:t>Job Analysis - </a:t>
            </a:r>
            <a:r>
              <a:rPr lang="en-US" sz="3600" dirty="0"/>
              <a:t>Monster.com</a:t>
            </a:r>
          </a:p>
        </p:txBody>
      </p:sp>
      <p:sp>
        <p:nvSpPr>
          <p:cNvPr id="3" name="Content Placeholder 2"/>
          <p:cNvSpPr>
            <a:spLocks noGrp="1"/>
          </p:cNvSpPr>
          <p:nvPr>
            <p:ph idx="1"/>
          </p:nvPr>
        </p:nvSpPr>
        <p:spPr>
          <a:xfrm>
            <a:off x="1103312" y="2052918"/>
            <a:ext cx="10293558" cy="4195481"/>
          </a:xfrm>
        </p:spPr>
        <p:txBody>
          <a:bodyPr>
            <a:normAutofit lnSpcReduction="10000"/>
          </a:bodyPr>
          <a:lstStyle/>
          <a:p>
            <a:r>
              <a:rPr lang="en-US" dirty="0">
                <a:solidFill>
                  <a:schemeClr val="bg2">
                    <a:lumMod val="20000"/>
                    <a:lumOff val="80000"/>
                  </a:schemeClr>
                </a:solidFill>
              </a:rPr>
              <a:t>Total Jobs: </a:t>
            </a:r>
            <a:r>
              <a:rPr lang="en-US" b="1" dirty="0">
                <a:solidFill>
                  <a:schemeClr val="bg2">
                    <a:lumMod val="20000"/>
                    <a:lumOff val="80000"/>
                  </a:schemeClr>
                </a:solidFill>
              </a:rPr>
              <a:t>450</a:t>
            </a:r>
          </a:p>
          <a:p>
            <a:pPr lvl="1"/>
            <a:r>
              <a:rPr lang="en-US" dirty="0"/>
              <a:t>Total Python Skill Jobs: 200</a:t>
            </a:r>
          </a:p>
          <a:p>
            <a:pPr lvl="2"/>
            <a:r>
              <a:rPr lang="en-US" b="1" dirty="0">
                <a:solidFill>
                  <a:srgbClr val="FFC000"/>
                </a:solidFill>
              </a:rPr>
              <a:t>Python </a:t>
            </a:r>
            <a:r>
              <a:rPr lang="en-US" dirty="0"/>
              <a:t>Percentage: </a:t>
            </a:r>
            <a:r>
              <a:rPr lang="en-US" b="1" dirty="0">
                <a:solidFill>
                  <a:srgbClr val="FFC000"/>
                </a:solidFill>
              </a:rPr>
              <a:t>44.44%</a:t>
            </a:r>
          </a:p>
          <a:p>
            <a:pPr lvl="1"/>
            <a:r>
              <a:rPr lang="en-US" dirty="0"/>
              <a:t>Total Big Data Skill Jobs: 153</a:t>
            </a:r>
          </a:p>
          <a:p>
            <a:pPr lvl="2"/>
            <a:r>
              <a:rPr lang="en-US" b="1" dirty="0">
                <a:solidFill>
                  <a:srgbClr val="FFC000"/>
                </a:solidFill>
              </a:rPr>
              <a:t>Big Data </a:t>
            </a:r>
            <a:r>
              <a:rPr lang="en-US" dirty="0"/>
              <a:t>Percentage: </a:t>
            </a:r>
            <a:r>
              <a:rPr lang="en-US" b="1" dirty="0">
                <a:solidFill>
                  <a:srgbClr val="FFC000"/>
                </a:solidFill>
              </a:rPr>
              <a:t>34.00%</a:t>
            </a:r>
          </a:p>
          <a:p>
            <a:pPr lvl="1"/>
            <a:r>
              <a:rPr lang="en-US" dirty="0"/>
              <a:t>Total SAS Skill Jobs: 61</a:t>
            </a:r>
          </a:p>
          <a:p>
            <a:pPr lvl="2"/>
            <a:r>
              <a:rPr lang="en-US" b="1" dirty="0">
                <a:solidFill>
                  <a:srgbClr val="FFC000"/>
                </a:solidFill>
              </a:rPr>
              <a:t>SAS </a:t>
            </a:r>
            <a:r>
              <a:rPr lang="en-US" dirty="0"/>
              <a:t>Percentage: </a:t>
            </a:r>
            <a:r>
              <a:rPr lang="en-US" b="1" dirty="0">
                <a:solidFill>
                  <a:srgbClr val="FFC000"/>
                </a:solidFill>
              </a:rPr>
              <a:t>13.56%</a:t>
            </a:r>
          </a:p>
          <a:p>
            <a:pPr lvl="1"/>
            <a:r>
              <a:rPr lang="en-US" dirty="0"/>
              <a:t>Total R Skill Jobs: 128</a:t>
            </a:r>
          </a:p>
          <a:p>
            <a:pPr lvl="2"/>
            <a:r>
              <a:rPr lang="en-US" b="1" dirty="0">
                <a:solidFill>
                  <a:srgbClr val="FFC000"/>
                </a:solidFill>
              </a:rPr>
              <a:t>R </a:t>
            </a:r>
            <a:r>
              <a:rPr lang="en-US" dirty="0"/>
              <a:t>Percentage: </a:t>
            </a:r>
            <a:r>
              <a:rPr lang="en-US" b="1" dirty="0">
                <a:solidFill>
                  <a:srgbClr val="FFC000"/>
                </a:solidFill>
              </a:rPr>
              <a:t>28.44%</a:t>
            </a:r>
          </a:p>
          <a:p>
            <a:pPr lvl="1"/>
            <a:r>
              <a:rPr lang="en-US" dirty="0"/>
              <a:t>Total Machine Learning Skill Jobs: 153</a:t>
            </a:r>
          </a:p>
          <a:p>
            <a:pPr lvl="2"/>
            <a:r>
              <a:rPr lang="en-US" b="1" dirty="0">
                <a:solidFill>
                  <a:srgbClr val="FFC000"/>
                </a:solidFill>
              </a:rPr>
              <a:t>Machine Learning </a:t>
            </a:r>
            <a:r>
              <a:rPr lang="en-US" dirty="0"/>
              <a:t>Percentage: </a:t>
            </a:r>
            <a:r>
              <a:rPr lang="en-US" b="1" dirty="0">
                <a:solidFill>
                  <a:srgbClr val="FFC000"/>
                </a:solidFill>
              </a:rPr>
              <a:t>34.00%</a:t>
            </a:r>
          </a:p>
        </p:txBody>
      </p:sp>
      <p:sp>
        <p:nvSpPr>
          <p:cNvPr id="4" name="Slide Number Placeholder 3"/>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3346628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Slide Number Placeholder 3"/>
          <p:cNvSpPr>
            <a:spLocks noGrp="1"/>
          </p:cNvSpPr>
          <p:nvPr>
            <p:ph type="sldNum" sz="quarter" idx="12"/>
          </p:nvPr>
        </p:nvSpPr>
        <p:spPr/>
        <p:txBody>
          <a:bodyPr/>
          <a:lstStyle/>
          <a:p>
            <a:fld id="{D57F1E4F-1CFF-5643-939E-02111984F565}" type="slidenum">
              <a:rPr lang="en-US" smtClean="0"/>
              <a:t>38</a:t>
            </a:fld>
            <a:endParaRPr lang="en-US" dirty="0"/>
          </a:p>
        </p:txBody>
      </p:sp>
      <p:pic>
        <p:nvPicPr>
          <p:cNvPr id="9" name="Content Placeholder 8"/>
          <p:cNvPicPr>
            <a:picLocks noGrp="1" noChangeAspect="1"/>
          </p:cNvPicPr>
          <p:nvPr>
            <p:ph idx="1"/>
          </p:nvPr>
        </p:nvPicPr>
        <p:blipFill>
          <a:blip r:embed="rId2"/>
          <a:stretch>
            <a:fillRect/>
          </a:stretch>
        </p:blipFill>
        <p:spPr>
          <a:xfrm>
            <a:off x="2151788" y="1601457"/>
            <a:ext cx="6393367" cy="4799605"/>
          </a:xfrm>
        </p:spPr>
      </p:pic>
    </p:spTree>
    <p:extLst>
      <p:ext uri="{BB962C8B-B14F-4D97-AF65-F5344CB8AC3E}">
        <p14:creationId xmlns:p14="http://schemas.microsoft.com/office/powerpoint/2010/main" val="323144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2160104"/>
            <a:ext cx="8825659" cy="1268896"/>
          </a:xfrm>
        </p:spPr>
        <p:txBody>
          <a:bodyPr/>
          <a:lstStyle/>
          <a:p>
            <a:pPr algn="ctr"/>
            <a:r>
              <a:rPr lang="en-US" sz="8800" dirty="0"/>
              <a:t>Thank You</a:t>
            </a:r>
          </a:p>
        </p:txBody>
      </p:sp>
      <p:sp>
        <p:nvSpPr>
          <p:cNvPr id="3" name="Text Placeholder 2"/>
          <p:cNvSpPr>
            <a:spLocks noGrp="1"/>
          </p:cNvSpPr>
          <p:nvPr>
            <p:ph type="body" sz="half" idx="2"/>
          </p:nvPr>
        </p:nvSpPr>
        <p:spPr>
          <a:xfrm>
            <a:off x="1154954" y="3429000"/>
            <a:ext cx="8825659" cy="2362200"/>
          </a:xfrm>
        </p:spPr>
        <p:txBody>
          <a:bodyPr>
            <a:normAutofit/>
          </a:bodyPr>
          <a:lstStyle/>
          <a:p>
            <a:pPr algn="ctr"/>
            <a:r>
              <a:rPr lang="en-US" sz="2400" dirty="0"/>
              <a:t>Question &amp; Answer</a:t>
            </a:r>
          </a:p>
        </p:txBody>
      </p:sp>
      <p:sp>
        <p:nvSpPr>
          <p:cNvPr id="4" name="Slide Number Placeholder 3"/>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316611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Career Cup ?</a:t>
            </a:r>
          </a:p>
        </p:txBody>
      </p:sp>
      <p:sp>
        <p:nvSpPr>
          <p:cNvPr id="3" name="Content Placeholder 2"/>
          <p:cNvSpPr>
            <a:spLocks noGrp="1"/>
          </p:cNvSpPr>
          <p:nvPr>
            <p:ph idx="1"/>
          </p:nvPr>
        </p:nvSpPr>
        <p:spPr/>
        <p:txBody>
          <a:bodyPr/>
          <a:lstStyle/>
          <a:p>
            <a:r>
              <a:rPr lang="en-US" dirty="0" err="1"/>
              <a:t>CareerCup</a:t>
            </a:r>
            <a:r>
              <a:rPr lang="en-US" dirty="0"/>
              <a:t> helps people prepare for jobs at tech companies.</a:t>
            </a:r>
          </a:p>
          <a:p>
            <a:r>
              <a:rPr lang="en-US" dirty="0"/>
              <a:t>Unlike other types of interviews, technical interviews are intensely skill based.</a:t>
            </a:r>
          </a:p>
          <a:p>
            <a:r>
              <a:rPr lang="en-US" dirty="0"/>
              <a:t>So what </a:t>
            </a:r>
            <a:r>
              <a:rPr lang="en-US" dirty="0" err="1"/>
              <a:t>CareerCup</a:t>
            </a:r>
            <a:r>
              <a:rPr lang="en-US" dirty="0"/>
              <a:t> does -- it offers you ways of studying for an interview.</a:t>
            </a:r>
          </a:p>
          <a:p>
            <a:pPr lvl="1"/>
            <a:r>
              <a:rPr lang="en-US" dirty="0"/>
              <a:t>You can ask questions for the interview prep.</a:t>
            </a:r>
          </a:p>
          <a:p>
            <a:pPr lvl="1"/>
            <a:r>
              <a:rPr lang="en-US" dirty="0"/>
              <a:t>You can post questions that were asked to you in your interview to help others.</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123187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Some users don’t put tags in their questions. </a:t>
            </a:r>
          </a:p>
          <a:p>
            <a:r>
              <a:rPr lang="en-US" dirty="0"/>
              <a:t>This leads to questions with ambiguous categories.</a:t>
            </a:r>
          </a:p>
          <a:p>
            <a:r>
              <a:rPr lang="en-US" dirty="0"/>
              <a:t>It becomes a cumbersome process to decide what questions belong to which category manually leading to increase in human work load.</a:t>
            </a:r>
          </a:p>
          <a:p>
            <a:r>
              <a:rPr lang="en-US" dirty="0"/>
              <a:t>There has to be a way to categorize these questions that don’t have tags/categories.</a:t>
            </a:r>
          </a:p>
        </p:txBody>
      </p:sp>
      <p:sp>
        <p:nvSpPr>
          <p:cNvPr id="4" name="Slide Number Placeholder 3"/>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75225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Objective</a:t>
            </a:r>
            <a:endParaRPr lang="en-US" dirty="0"/>
          </a:p>
        </p:txBody>
      </p:sp>
      <p:sp>
        <p:nvSpPr>
          <p:cNvPr id="3" name="Content Placeholder 2"/>
          <p:cNvSpPr>
            <a:spLocks noGrp="1"/>
          </p:cNvSpPr>
          <p:nvPr>
            <p:ph idx="1"/>
          </p:nvPr>
        </p:nvSpPr>
        <p:spPr/>
        <p:txBody>
          <a:bodyPr/>
          <a:lstStyle/>
          <a:p>
            <a:r>
              <a:rPr lang="en-US" dirty="0"/>
              <a:t>We are focusing on predicting category of questions based on their properties.</a:t>
            </a:r>
          </a:p>
          <a:p>
            <a:r>
              <a:rPr lang="en-US" dirty="0"/>
              <a:t>We are considering previous questions, their votes and their tags for the categorization of those questions.</a:t>
            </a:r>
          </a:p>
          <a:p>
            <a:r>
              <a:rPr lang="en-US" dirty="0"/>
              <a:t>The main aim of this project is to predict the category of questions by using the previously categorized questions leading to less human work load.</a:t>
            </a:r>
          </a:p>
        </p:txBody>
      </p:sp>
      <p:sp>
        <p:nvSpPr>
          <p:cNvPr id="4" name="Slide Number Placeholder 3"/>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646326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 </a:t>
            </a:r>
          </a:p>
        </p:txBody>
      </p:sp>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pic>
        <p:nvPicPr>
          <p:cNvPr id="5" name="Shape 242" descr="career cup question.png"/>
          <p:cNvPicPr preferRelativeResize="0">
            <a:picLocks noGrp="1"/>
          </p:cNvPicPr>
          <p:nvPr>
            <p:ph idx="1"/>
          </p:nvPr>
        </p:nvPicPr>
        <p:blipFill>
          <a:blip r:embed="rId2">
            <a:alphaModFix/>
          </a:blip>
          <a:stretch>
            <a:fillRect/>
          </a:stretch>
        </p:blipFill>
        <p:spPr>
          <a:xfrm>
            <a:off x="646111" y="2856568"/>
            <a:ext cx="9498983" cy="1370876"/>
          </a:xfrm>
          <a:prstGeom prst="rect">
            <a:avLst/>
          </a:prstGeom>
          <a:noFill/>
          <a:ln>
            <a:noFill/>
          </a:ln>
        </p:spPr>
      </p:pic>
    </p:spTree>
    <p:extLst>
      <p:ext uri="{BB962C8B-B14F-4D97-AF65-F5344CB8AC3E}">
        <p14:creationId xmlns:p14="http://schemas.microsoft.com/office/powerpoint/2010/main" val="284427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Flow</a:t>
            </a:r>
          </a:p>
        </p:txBody>
      </p:sp>
      <p:sp>
        <p:nvSpPr>
          <p:cNvPr id="4" name="Slide Number Placeholder 3"/>
          <p:cNvSpPr>
            <a:spLocks noGrp="1"/>
          </p:cNvSpPr>
          <p:nvPr>
            <p:ph type="sldNum" sz="quarter" idx="12"/>
          </p:nvPr>
        </p:nvSpPr>
        <p:spPr/>
        <p:txBody>
          <a:bodyPr/>
          <a:lstStyle/>
          <a:p>
            <a:fld id="{D57F1E4F-1CFF-5643-939E-02111984F565}" type="slidenum">
              <a:rPr lang="en-US" smtClean="0"/>
              <a:t>8</a:t>
            </a:fld>
            <a:endParaRPr lang="en-US" dirty="0"/>
          </a:p>
        </p:txBody>
      </p:sp>
      <p:sp>
        <p:nvSpPr>
          <p:cNvPr id="6" name="TextBox 5"/>
          <p:cNvSpPr txBox="1"/>
          <p:nvPr/>
        </p:nvSpPr>
        <p:spPr>
          <a:xfrm>
            <a:off x="646105" y="1703138"/>
            <a:ext cx="3279417" cy="408623"/>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t>Understanding the Problem</a:t>
            </a:r>
          </a:p>
        </p:txBody>
      </p:sp>
      <p:sp>
        <p:nvSpPr>
          <p:cNvPr id="7" name="TextBox 6"/>
          <p:cNvSpPr txBox="1"/>
          <p:nvPr/>
        </p:nvSpPr>
        <p:spPr>
          <a:xfrm>
            <a:off x="8513953" y="1682528"/>
            <a:ext cx="1838587" cy="408623"/>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t>Data Scraping</a:t>
            </a:r>
          </a:p>
        </p:txBody>
      </p:sp>
      <p:sp>
        <p:nvSpPr>
          <p:cNvPr id="8" name="TextBox 7"/>
          <p:cNvSpPr txBox="1"/>
          <p:nvPr/>
        </p:nvSpPr>
        <p:spPr>
          <a:xfrm>
            <a:off x="8523634" y="2813610"/>
            <a:ext cx="1874535" cy="408623"/>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t>Data Cleaning</a:t>
            </a:r>
          </a:p>
        </p:txBody>
      </p:sp>
      <p:sp>
        <p:nvSpPr>
          <p:cNvPr id="9" name="TextBox 8"/>
          <p:cNvSpPr txBox="1"/>
          <p:nvPr/>
        </p:nvSpPr>
        <p:spPr>
          <a:xfrm>
            <a:off x="646105" y="2820824"/>
            <a:ext cx="2376291" cy="408623"/>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t>Algorithm Selection</a:t>
            </a:r>
          </a:p>
        </p:txBody>
      </p:sp>
      <p:sp>
        <p:nvSpPr>
          <p:cNvPr id="10" name="TextBox 9"/>
          <p:cNvSpPr txBox="1"/>
          <p:nvPr/>
        </p:nvSpPr>
        <p:spPr>
          <a:xfrm>
            <a:off x="646105" y="3944692"/>
            <a:ext cx="4051444" cy="408623"/>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t>Test Different Classification Models</a:t>
            </a:r>
          </a:p>
        </p:txBody>
      </p:sp>
      <p:sp>
        <p:nvSpPr>
          <p:cNvPr id="11" name="TextBox 10"/>
          <p:cNvSpPr txBox="1"/>
          <p:nvPr/>
        </p:nvSpPr>
        <p:spPr>
          <a:xfrm>
            <a:off x="7249506" y="3944692"/>
            <a:ext cx="3259995" cy="408623"/>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a:t>Compare Model Accuracy</a:t>
            </a:r>
          </a:p>
        </p:txBody>
      </p:sp>
      <p:sp>
        <p:nvSpPr>
          <p:cNvPr id="12" name="TextBox 11"/>
          <p:cNvSpPr txBox="1"/>
          <p:nvPr/>
        </p:nvSpPr>
        <p:spPr>
          <a:xfrm>
            <a:off x="4596124" y="5470999"/>
            <a:ext cx="2536522" cy="408623"/>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Best Model Selection</a:t>
            </a:r>
          </a:p>
        </p:txBody>
      </p:sp>
      <p:cxnSp>
        <p:nvCxnSpPr>
          <p:cNvPr id="15" name="Straight Arrow Connector 14"/>
          <p:cNvCxnSpPr>
            <a:cxnSpLocks/>
            <a:stCxn id="6" idx="3"/>
            <a:endCxn id="7" idx="1"/>
          </p:cNvCxnSpPr>
          <p:nvPr/>
        </p:nvCxnSpPr>
        <p:spPr>
          <a:xfrm flipV="1">
            <a:off x="3925522" y="1886840"/>
            <a:ext cx="4588431" cy="20610"/>
          </a:xfrm>
          <a:prstGeom prst="straightConnector1">
            <a:avLst/>
          </a:prstGeom>
          <a:ln w="57150">
            <a:headEnd type="none" w="med" len="med"/>
            <a:tailEnd type="arrow" w="med" len="med"/>
          </a:ln>
        </p:spPr>
        <p:style>
          <a:lnRef idx="2">
            <a:schemeClr val="accent3"/>
          </a:lnRef>
          <a:fillRef idx="0">
            <a:schemeClr val="accent3"/>
          </a:fillRef>
          <a:effectRef idx="1">
            <a:schemeClr val="accent3"/>
          </a:effectRef>
          <a:fontRef idx="minor">
            <a:schemeClr val="tx1"/>
          </a:fontRef>
        </p:style>
      </p:cxnSp>
      <p:cxnSp>
        <p:nvCxnSpPr>
          <p:cNvPr id="16" name="Straight Arrow Connector 15"/>
          <p:cNvCxnSpPr>
            <a:cxnSpLocks/>
            <a:stCxn id="7" idx="2"/>
            <a:endCxn id="8" idx="0"/>
          </p:cNvCxnSpPr>
          <p:nvPr/>
        </p:nvCxnSpPr>
        <p:spPr>
          <a:xfrm>
            <a:off x="9433247" y="2091151"/>
            <a:ext cx="27655" cy="722459"/>
          </a:xfrm>
          <a:prstGeom prst="straightConnector1">
            <a:avLst/>
          </a:prstGeom>
          <a:ln w="57150">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8" name="Straight Arrow Connector 17"/>
          <p:cNvCxnSpPr>
            <a:cxnSpLocks/>
            <a:stCxn id="10" idx="3"/>
            <a:endCxn id="11" idx="1"/>
          </p:cNvCxnSpPr>
          <p:nvPr/>
        </p:nvCxnSpPr>
        <p:spPr>
          <a:xfrm>
            <a:off x="4697549" y="4149004"/>
            <a:ext cx="2551957" cy="0"/>
          </a:xfrm>
          <a:prstGeom prst="straightConnector1">
            <a:avLst/>
          </a:prstGeom>
          <a:ln w="57150">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6" name="Connector: Elbow 25"/>
          <p:cNvCxnSpPr>
            <a:cxnSpLocks/>
            <a:stCxn id="8" idx="1"/>
            <a:endCxn id="9" idx="3"/>
          </p:cNvCxnSpPr>
          <p:nvPr/>
        </p:nvCxnSpPr>
        <p:spPr>
          <a:xfrm rot="10800000" flipV="1">
            <a:off x="3022396" y="3017922"/>
            <a:ext cx="5501238" cy="7214"/>
          </a:xfrm>
          <a:prstGeom prst="bentConnector3">
            <a:avLst>
              <a:gd name="adj1" fmla="val 50000"/>
            </a:avLst>
          </a:prstGeom>
          <a:ln w="57150">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32" name="Connector: Elbow 31"/>
          <p:cNvCxnSpPr>
            <a:cxnSpLocks/>
            <a:stCxn id="9" idx="2"/>
          </p:cNvCxnSpPr>
          <p:nvPr/>
        </p:nvCxnSpPr>
        <p:spPr>
          <a:xfrm rot="16200000" flipH="1">
            <a:off x="1479719" y="3583978"/>
            <a:ext cx="709065" cy="1"/>
          </a:xfrm>
          <a:prstGeom prst="bentConnector3">
            <a:avLst>
              <a:gd name="adj1" fmla="val 50000"/>
            </a:avLst>
          </a:prstGeom>
          <a:ln w="57150">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62" name="Connector: Elbow 61"/>
          <p:cNvCxnSpPr>
            <a:stCxn id="11" idx="2"/>
            <a:endCxn id="12" idx="0"/>
          </p:cNvCxnSpPr>
          <p:nvPr/>
        </p:nvCxnSpPr>
        <p:spPr>
          <a:xfrm rot="5400000">
            <a:off x="6813103" y="3404598"/>
            <a:ext cx="1117684" cy="3015119"/>
          </a:xfrm>
          <a:prstGeom prst="bentConnector3">
            <a:avLst/>
          </a:prstGeom>
          <a:ln w="57150">
            <a:headEnd type="none" w="med" len="med"/>
            <a:tailEnd type="arrow"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83850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Scraping </a:t>
            </a:r>
          </a:p>
        </p:txBody>
      </p:sp>
      <p:sp>
        <p:nvSpPr>
          <p:cNvPr id="3" name="Content Placeholder 2"/>
          <p:cNvSpPr>
            <a:spLocks noGrp="1"/>
          </p:cNvSpPr>
          <p:nvPr>
            <p:ph idx="1"/>
          </p:nvPr>
        </p:nvSpPr>
        <p:spPr/>
        <p:txBody>
          <a:bodyPr/>
          <a:lstStyle/>
          <a:p>
            <a:r>
              <a:rPr lang="en-US" dirty="0"/>
              <a:t>Web sites are written using HTML, which means that each web page is a structured document. </a:t>
            </a:r>
          </a:p>
          <a:p>
            <a:r>
              <a:rPr lang="en-US" dirty="0"/>
              <a:t>Data scraping is the practice of using a computer program to sift through a web page and gather the data that you need in a format most useful to you while at the same time preserving the structure of the data.</a:t>
            </a:r>
          </a:p>
          <a:p>
            <a:r>
              <a:rPr lang="en-US" dirty="0"/>
              <a:t>So we used a Python program to scrap through the </a:t>
            </a:r>
            <a:r>
              <a:rPr lang="en-US" dirty="0" err="1"/>
              <a:t>CareerCup</a:t>
            </a:r>
            <a:r>
              <a:rPr lang="en-US" dirty="0"/>
              <a:t> website to get a real time dataset. </a:t>
            </a:r>
          </a:p>
        </p:txBody>
      </p:sp>
      <p:sp>
        <p:nvSpPr>
          <p:cNvPr id="4" name="Slide Number Placeholder 3"/>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805575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181</TotalTime>
  <Words>1680</Words>
  <Application>Microsoft Office PowerPoint</Application>
  <PresentationFormat>Widescreen</PresentationFormat>
  <Paragraphs>229</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Century Gothic</vt:lpstr>
      <vt:lpstr>Wingdings 3</vt:lpstr>
      <vt:lpstr>Ion</vt:lpstr>
      <vt:lpstr>Predicting Tag of Questions &amp; Data Science Job Required Skill Analysis</vt:lpstr>
      <vt:lpstr>Projects By:</vt:lpstr>
      <vt:lpstr>Agenda</vt:lpstr>
      <vt:lpstr>What is Career Cup ?</vt:lpstr>
      <vt:lpstr>Problem Statement</vt:lpstr>
      <vt:lpstr>Objective</vt:lpstr>
      <vt:lpstr>An Example .. </vt:lpstr>
      <vt:lpstr>Project Flow</vt:lpstr>
      <vt:lpstr>Data Scraping </vt:lpstr>
      <vt:lpstr>After Scraping Data</vt:lpstr>
      <vt:lpstr>Cleaning Data</vt:lpstr>
      <vt:lpstr>Process - Convert Raw Questions to the matrix</vt:lpstr>
      <vt:lpstr>Extracting words</vt:lpstr>
      <vt:lpstr>Classification Models Used</vt:lpstr>
      <vt:lpstr>KNN</vt:lpstr>
      <vt:lpstr>KNN Parameters </vt:lpstr>
      <vt:lpstr>Output</vt:lpstr>
      <vt:lpstr>Decision Tree </vt:lpstr>
      <vt:lpstr>Decision Tree </vt:lpstr>
      <vt:lpstr>DT Parameters</vt:lpstr>
      <vt:lpstr>Output</vt:lpstr>
      <vt:lpstr>Logistic Regression </vt:lpstr>
      <vt:lpstr>LR Parameters</vt:lpstr>
      <vt:lpstr>Output</vt:lpstr>
      <vt:lpstr>Random Forest</vt:lpstr>
      <vt:lpstr>RF Parameters</vt:lpstr>
      <vt:lpstr>Output</vt:lpstr>
      <vt:lpstr>Naive Bayesian</vt:lpstr>
      <vt:lpstr>NB Parameters</vt:lpstr>
      <vt:lpstr>Output</vt:lpstr>
      <vt:lpstr>ANN - Artificial Neural Networks</vt:lpstr>
      <vt:lpstr>Comparison of Classification models</vt:lpstr>
      <vt:lpstr>Conclusion</vt:lpstr>
      <vt:lpstr>Future Scope</vt:lpstr>
      <vt:lpstr>References</vt:lpstr>
      <vt:lpstr>Data Science Job Required Skill Analysis</vt:lpstr>
      <vt:lpstr>Data Science Job Analysis - Monster.com</vt:lpstr>
      <vt:lpstr>Result: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Tag of Questions &amp; Data Science Job Required Skill Analysis</dc:title>
  <dc:creator>Harsh Kevadia</dc:creator>
  <cp:lastModifiedBy>Harsh Kevadia</cp:lastModifiedBy>
  <cp:revision>10</cp:revision>
  <dcterms:created xsi:type="dcterms:W3CDTF">2017-05-02T21:16:20Z</dcterms:created>
  <dcterms:modified xsi:type="dcterms:W3CDTF">2017-05-03T22:46:05Z</dcterms:modified>
</cp:coreProperties>
</file>